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Poppins" panose="00000500000000000000" pitchFamily="2" charset="0"/>
      <p:regular r:id="rId28"/>
    </p:embeddedFont>
    <p:embeddedFont>
      <p:font typeface="Poppins Bold" panose="020B0604020202020204" charset="0"/>
      <p:regular r:id="rId29"/>
    </p:embeddedFont>
    <p:embeddedFont>
      <p:font typeface="Poppins Semi-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4" d="100"/>
          <a:sy n="84" d="100"/>
        </p:scale>
        <p:origin x="78" y="-16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3.png"/><Relationship Id="rId5" Type="http://schemas.openxmlformats.org/officeDocument/2006/relationships/image" Target="../media/image6.svg"/><Relationship Id="rId10"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8.png"/><Relationship Id="rId5" Type="http://schemas.openxmlformats.org/officeDocument/2006/relationships/image" Target="../media/image6.sv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3.png"/><Relationship Id="rId5" Type="http://schemas.openxmlformats.org/officeDocument/2006/relationships/image" Target="../media/image6.svg"/><Relationship Id="rId10"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7.png"/><Relationship Id="rId5" Type="http://schemas.openxmlformats.org/officeDocument/2006/relationships/image" Target="../media/image6.sv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hyperlink" Target="https://github.com/Tanay-iiitb/PC2" TargetMode="External"/><Relationship Id="rId4" Type="http://schemas.openxmlformats.org/officeDocument/2006/relationships/image" Target="../media/image5.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64.png"/><Relationship Id="rId4" Type="http://schemas.openxmlformats.org/officeDocument/2006/relationships/image" Target="../media/image5.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Tanay-iiitb/PC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1.pn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sv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3.png"/><Relationship Id="rId5" Type="http://schemas.openxmlformats.org/officeDocument/2006/relationships/image" Target="../media/image6.sv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grpSp>
        <p:nvGrpSpPr>
          <p:cNvPr id="3" name="Group 3"/>
          <p:cNvGrpSpPr/>
          <p:nvPr/>
        </p:nvGrpSpPr>
        <p:grpSpPr>
          <a:xfrm rot="2700000">
            <a:off x="10161672" y="-1850080"/>
            <a:ext cx="8434633" cy="11333597"/>
            <a:chOff x="0" y="0"/>
            <a:chExt cx="660400" cy="887378"/>
          </a:xfrm>
        </p:grpSpPr>
        <p:sp>
          <p:nvSpPr>
            <p:cNvPr id="4" name="Freeform 4"/>
            <p:cNvSpPr/>
            <p:nvPr/>
          </p:nvSpPr>
          <p:spPr>
            <a:xfrm>
              <a:off x="0" y="0"/>
              <a:ext cx="660400" cy="887378"/>
            </a:xfrm>
            <a:custGeom>
              <a:avLst/>
              <a:gdLst/>
              <a:ahLst/>
              <a:cxnLst/>
              <a:rect l="l" t="t" r="r" b="b"/>
              <a:pathLst>
                <a:path w="660400" h="887378">
                  <a:moveTo>
                    <a:pt x="220252" y="868309"/>
                  </a:moveTo>
                  <a:cubicBezTo>
                    <a:pt x="254109" y="879823"/>
                    <a:pt x="292600" y="887378"/>
                    <a:pt x="330378" y="887378"/>
                  </a:cubicBezTo>
                  <a:cubicBezTo>
                    <a:pt x="368157" y="887378"/>
                    <a:pt x="404509" y="880901"/>
                    <a:pt x="438009" y="869387"/>
                  </a:cubicBezTo>
                  <a:cubicBezTo>
                    <a:pt x="438723" y="869028"/>
                    <a:pt x="439435" y="869028"/>
                    <a:pt x="440148" y="868668"/>
                  </a:cubicBezTo>
                  <a:cubicBezTo>
                    <a:pt x="565955" y="822613"/>
                    <a:pt x="658618" y="700999"/>
                    <a:pt x="660400" y="557219"/>
                  </a:cubicBezTo>
                  <a:lnTo>
                    <a:pt x="660400" y="0"/>
                  </a:lnTo>
                  <a:lnTo>
                    <a:pt x="0" y="0"/>
                  </a:lnTo>
                  <a:lnTo>
                    <a:pt x="0" y="556806"/>
                  </a:lnTo>
                  <a:cubicBezTo>
                    <a:pt x="1782" y="701718"/>
                    <a:pt x="93019" y="823333"/>
                    <a:pt x="220252" y="868309"/>
                  </a:cubicBezTo>
                  <a:close/>
                </a:path>
              </a:pathLst>
            </a:custGeom>
            <a:solidFill>
              <a:srgbClr val="16E9F0"/>
            </a:solidFill>
          </p:spPr>
        </p:sp>
        <p:sp>
          <p:nvSpPr>
            <p:cNvPr id="5" name="TextBox 5"/>
            <p:cNvSpPr txBox="1"/>
            <p:nvPr/>
          </p:nvSpPr>
          <p:spPr>
            <a:xfrm>
              <a:off x="0" y="-38100"/>
              <a:ext cx="660400" cy="79847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4391039" y="597904"/>
            <a:ext cx="1394197" cy="283210"/>
          </a:xfrm>
          <a:prstGeom prst="rect">
            <a:avLst/>
          </a:prstGeom>
        </p:spPr>
        <p:txBody>
          <a:bodyPr lIns="0" tIns="0" rIns="0" bIns="0" rtlCol="0" anchor="t">
            <a:spAutoFit/>
          </a:bodyPr>
          <a:lstStyle/>
          <a:p>
            <a:pPr algn="l">
              <a:lnSpc>
                <a:spcPts val="2239"/>
              </a:lnSpc>
              <a:spcBef>
                <a:spcPct val="0"/>
              </a:spcBef>
            </a:pPr>
            <a:r>
              <a:rPr lang="en-US" sz="1599" spc="-63">
                <a:solidFill>
                  <a:srgbClr val="16E9F0"/>
                </a:solidFill>
                <a:latin typeface="Poppins"/>
                <a:ea typeface="Poppins"/>
                <a:cs typeface="Poppins"/>
                <a:sym typeface="Poppins"/>
              </a:rPr>
              <a:t>Search</a:t>
            </a:r>
          </a:p>
        </p:txBody>
      </p:sp>
      <p:sp>
        <p:nvSpPr>
          <p:cNvPr id="7" name="Freeform 7"/>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a:off x="579715" y="2989429"/>
            <a:ext cx="797229" cy="0"/>
          </a:xfrm>
          <a:prstGeom prst="line">
            <a:avLst/>
          </a:prstGeom>
          <a:ln w="190500" cap="flat">
            <a:solidFill>
              <a:srgbClr val="5C71FE"/>
            </a:solidFill>
            <a:prstDash val="solid"/>
            <a:headEnd type="none" w="sm" len="sm"/>
            <a:tailEnd type="none" w="sm" len="sm"/>
          </a:ln>
        </p:spPr>
      </p:sp>
      <p:sp>
        <p:nvSpPr>
          <p:cNvPr id="9" name="AutoShape 9"/>
          <p:cNvSpPr/>
          <p:nvPr/>
        </p:nvSpPr>
        <p:spPr>
          <a:xfrm>
            <a:off x="1376944" y="2989429"/>
            <a:ext cx="797229" cy="0"/>
          </a:xfrm>
          <a:prstGeom prst="line">
            <a:avLst/>
          </a:prstGeom>
          <a:ln w="190500" cap="flat">
            <a:solidFill>
              <a:srgbClr val="16E9F0"/>
            </a:solidFill>
            <a:prstDash val="solid"/>
            <a:headEnd type="none" w="sm" len="sm"/>
            <a:tailEnd type="none" w="sm" len="sm"/>
          </a:ln>
        </p:spPr>
      </p:sp>
      <p:sp>
        <p:nvSpPr>
          <p:cNvPr id="10" name="TextBox 10"/>
          <p:cNvSpPr txBox="1"/>
          <p:nvPr/>
        </p:nvSpPr>
        <p:spPr>
          <a:xfrm>
            <a:off x="579715" y="3189752"/>
            <a:ext cx="9233084" cy="930109"/>
          </a:xfrm>
          <a:prstGeom prst="rect">
            <a:avLst/>
          </a:prstGeom>
        </p:spPr>
        <p:txBody>
          <a:bodyPr lIns="0" tIns="0" rIns="0" bIns="0" rtlCol="0" anchor="t">
            <a:spAutoFit/>
          </a:bodyPr>
          <a:lstStyle/>
          <a:p>
            <a:pPr algn="l">
              <a:lnSpc>
                <a:spcPts val="6656"/>
              </a:lnSpc>
            </a:pPr>
            <a:r>
              <a:rPr lang="en-US" sz="6400" b="1" spc="-153">
                <a:solidFill>
                  <a:srgbClr val="FFFFFF"/>
                </a:solidFill>
                <a:latin typeface="Poppins Bold"/>
                <a:ea typeface="Poppins Bold"/>
                <a:cs typeface="Poppins Bold"/>
                <a:sym typeface="Poppins Bold"/>
              </a:rPr>
              <a:t>Project Component 2</a:t>
            </a:r>
          </a:p>
        </p:txBody>
      </p:sp>
      <p:sp>
        <p:nvSpPr>
          <p:cNvPr id="11" name="TextBox 11"/>
          <p:cNvSpPr txBox="1"/>
          <p:nvPr/>
        </p:nvSpPr>
        <p:spPr>
          <a:xfrm>
            <a:off x="579715" y="4039745"/>
            <a:ext cx="7543612" cy="930109"/>
          </a:xfrm>
          <a:prstGeom prst="rect">
            <a:avLst/>
          </a:prstGeom>
        </p:spPr>
        <p:txBody>
          <a:bodyPr lIns="0" tIns="0" rIns="0" bIns="0" rtlCol="0" anchor="t">
            <a:spAutoFit/>
          </a:bodyPr>
          <a:lstStyle/>
          <a:p>
            <a:pPr algn="l">
              <a:lnSpc>
                <a:spcPts val="6656"/>
              </a:lnSpc>
            </a:pPr>
            <a:r>
              <a:rPr lang="en-US" sz="6400" b="1" spc="-153">
                <a:solidFill>
                  <a:srgbClr val="FFFFFF"/>
                </a:solidFill>
                <a:latin typeface="Poppins Bold"/>
                <a:ea typeface="Poppins Bold"/>
                <a:cs typeface="Poppins Bold"/>
                <a:sym typeface="Poppins Bold"/>
              </a:rPr>
              <a:t>Presentation</a:t>
            </a:r>
          </a:p>
        </p:txBody>
      </p:sp>
      <p:sp>
        <p:nvSpPr>
          <p:cNvPr id="12" name="AutoShape 12"/>
          <p:cNvSpPr/>
          <p:nvPr/>
        </p:nvSpPr>
        <p:spPr>
          <a:xfrm>
            <a:off x="1260469" y="5503254"/>
            <a:ext cx="6492240" cy="0"/>
          </a:xfrm>
          <a:prstGeom prst="line">
            <a:avLst/>
          </a:prstGeom>
          <a:ln w="38100" cap="flat">
            <a:solidFill>
              <a:srgbClr val="16E9F0"/>
            </a:solidFill>
            <a:prstDash val="solid"/>
            <a:headEnd type="none" w="sm" len="sm"/>
            <a:tailEnd type="none" w="sm" len="sm"/>
          </a:ln>
        </p:spPr>
      </p:sp>
      <p:sp>
        <p:nvSpPr>
          <p:cNvPr id="13" name="TextBox 13"/>
          <p:cNvSpPr txBox="1"/>
          <p:nvPr/>
        </p:nvSpPr>
        <p:spPr>
          <a:xfrm>
            <a:off x="1260469" y="5639765"/>
            <a:ext cx="8901551" cy="2593121"/>
          </a:xfrm>
          <a:prstGeom prst="rect">
            <a:avLst/>
          </a:prstGeom>
        </p:spPr>
        <p:txBody>
          <a:bodyPr lIns="0" tIns="0" rIns="0" bIns="0" rtlCol="0" anchor="t">
            <a:spAutoFit/>
          </a:bodyPr>
          <a:lstStyle/>
          <a:p>
            <a:pPr algn="l">
              <a:lnSpc>
                <a:spcPts val="4083"/>
              </a:lnSpc>
            </a:pPr>
            <a:r>
              <a:rPr lang="en-US" sz="3293" b="1">
                <a:solidFill>
                  <a:srgbClr val="FFFFFF"/>
                </a:solidFill>
                <a:latin typeface="Poppins Bold"/>
                <a:ea typeface="Poppins Bold"/>
                <a:cs typeface="Poppins Bold"/>
                <a:sym typeface="Poppins Bold"/>
              </a:rPr>
              <a:t>Aryaman Pathak</a:t>
            </a:r>
          </a:p>
          <a:p>
            <a:pPr algn="l">
              <a:lnSpc>
                <a:spcPts val="4083"/>
              </a:lnSpc>
            </a:pPr>
            <a:r>
              <a:rPr lang="en-US" sz="3293" b="1">
                <a:solidFill>
                  <a:srgbClr val="FFFFFF"/>
                </a:solidFill>
                <a:latin typeface="Poppins Bold"/>
                <a:ea typeface="Poppins Bold"/>
                <a:cs typeface="Poppins Bold"/>
                <a:sym typeface="Poppins Bold"/>
              </a:rPr>
              <a:t>Rishit Mane</a:t>
            </a:r>
          </a:p>
          <a:p>
            <a:pPr algn="l">
              <a:lnSpc>
                <a:spcPts val="4083"/>
              </a:lnSpc>
            </a:pPr>
            <a:r>
              <a:rPr lang="en-US" sz="3293" b="1">
                <a:solidFill>
                  <a:srgbClr val="FFFFFF"/>
                </a:solidFill>
                <a:latin typeface="Poppins Bold"/>
                <a:ea typeface="Poppins Bold"/>
                <a:cs typeface="Poppins Bold"/>
                <a:sym typeface="Poppins Bold"/>
              </a:rPr>
              <a:t>Shreyas Biradar</a:t>
            </a:r>
          </a:p>
          <a:p>
            <a:pPr algn="l">
              <a:lnSpc>
                <a:spcPts val="4083"/>
              </a:lnSpc>
            </a:pPr>
            <a:r>
              <a:rPr lang="en-US" sz="3293" b="1">
                <a:solidFill>
                  <a:srgbClr val="FFFFFF"/>
                </a:solidFill>
                <a:latin typeface="Poppins Bold"/>
                <a:ea typeface="Poppins Bold"/>
                <a:cs typeface="Poppins Bold"/>
                <a:sym typeface="Poppins Bold"/>
              </a:rPr>
              <a:t>Tanay Nagarkar</a:t>
            </a:r>
          </a:p>
          <a:p>
            <a:pPr algn="l">
              <a:lnSpc>
                <a:spcPts val="4083"/>
              </a:lnSpc>
              <a:spcBef>
                <a:spcPct val="0"/>
              </a:spcBef>
            </a:pPr>
            <a:endParaRPr lang="en-US" sz="3293" b="1">
              <a:solidFill>
                <a:srgbClr val="FFFFFF"/>
              </a:solidFill>
              <a:latin typeface="Poppins Bold"/>
              <a:ea typeface="Poppins Bold"/>
              <a:cs typeface="Poppins Bold"/>
              <a:sym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6" name="TextBox 6"/>
          <p:cNvSpPr txBox="1"/>
          <p:nvPr/>
        </p:nvSpPr>
        <p:spPr>
          <a:xfrm>
            <a:off x="463041" y="1653725"/>
            <a:ext cx="16177657" cy="4816254"/>
          </a:xfrm>
          <a:prstGeom prst="rect">
            <a:avLst/>
          </a:prstGeom>
        </p:spPr>
        <p:txBody>
          <a:bodyPr lIns="0" tIns="0" rIns="0" bIns="0" rtlCol="0" anchor="t">
            <a:spAutoFit/>
          </a:bodyPr>
          <a:lstStyle/>
          <a:p>
            <a:pPr algn="l">
              <a:lnSpc>
                <a:spcPts val="3215"/>
              </a:lnSpc>
            </a:pPr>
            <a:r>
              <a:rPr lang="en-US" sz="2593" b="1">
                <a:solidFill>
                  <a:srgbClr val="E2A9F1"/>
                </a:solidFill>
                <a:latin typeface="Poppins Bold"/>
                <a:ea typeface="Poppins Bold"/>
                <a:cs typeface="Poppins Bold"/>
                <a:sym typeface="Poppins Bold"/>
              </a:rPr>
              <a:t>The original images present in the  datasert didn’t had any such noise visible in them so we simluated our own custom noise which are:</a:t>
            </a:r>
          </a:p>
          <a:p>
            <a:pPr marL="732588" lvl="1" indent="-366294" algn="l">
              <a:lnSpc>
                <a:spcPts val="4207"/>
              </a:lnSpc>
              <a:buAutoNum type="arabicPeriod"/>
            </a:pPr>
            <a:r>
              <a:rPr lang="en-US" sz="3393" b="1">
                <a:solidFill>
                  <a:srgbClr val="7ED957"/>
                </a:solidFill>
                <a:latin typeface="Poppins Bold"/>
                <a:ea typeface="Poppins Bold"/>
                <a:cs typeface="Poppins Bold"/>
                <a:sym typeface="Poppins Bold"/>
              </a:rPr>
              <a:t>Gaussian Noise</a:t>
            </a:r>
            <a:r>
              <a:rPr lang="en-US" sz="3393" b="1">
                <a:solidFill>
                  <a:srgbClr val="E2A9F1"/>
                </a:solidFill>
                <a:latin typeface="Poppins Bold"/>
                <a:ea typeface="Poppins Bold"/>
                <a:cs typeface="Poppins Bold"/>
                <a:sym typeface="Poppins Bold"/>
              </a:rPr>
              <a:t>: </a:t>
            </a:r>
            <a:r>
              <a:rPr lang="en-US" sz="3393" b="1">
                <a:solidFill>
                  <a:srgbClr val="C1FF72"/>
                </a:solidFill>
                <a:latin typeface="Poppins Bold"/>
                <a:ea typeface="Poppins Bold"/>
                <a:cs typeface="Poppins Bold"/>
                <a:sym typeface="Poppins Bold"/>
              </a:rPr>
              <a:t>Variance 0.002 - sensor noise simulation</a:t>
            </a:r>
          </a:p>
          <a:p>
            <a:pPr marL="732588" lvl="1" indent="-366294" algn="l">
              <a:lnSpc>
                <a:spcPts val="4207"/>
              </a:lnSpc>
              <a:buAutoNum type="arabicPeriod"/>
            </a:pPr>
            <a:r>
              <a:rPr lang="en-US" sz="3393" b="1">
                <a:solidFill>
                  <a:srgbClr val="0CC0DF"/>
                </a:solidFill>
                <a:latin typeface="Poppins Bold"/>
                <a:ea typeface="Poppins Bold"/>
                <a:cs typeface="Poppins Bold"/>
                <a:sym typeface="Poppins Bold"/>
              </a:rPr>
              <a:t>Salt &amp; Pepper Noise</a:t>
            </a:r>
            <a:r>
              <a:rPr lang="en-US" sz="3393" b="1">
                <a:solidFill>
                  <a:srgbClr val="E2A9F1"/>
                </a:solidFill>
                <a:latin typeface="Poppins Bold"/>
                <a:ea typeface="Poppins Bold"/>
                <a:cs typeface="Poppins Bold"/>
                <a:sym typeface="Poppins Bold"/>
              </a:rPr>
              <a:t>: </a:t>
            </a:r>
            <a:r>
              <a:rPr lang="en-US" sz="3393" b="1">
                <a:solidFill>
                  <a:srgbClr val="5CE1E6"/>
                </a:solidFill>
                <a:latin typeface="Poppins Bold"/>
                <a:ea typeface="Poppins Bold"/>
                <a:cs typeface="Poppins Bold"/>
                <a:sym typeface="Poppins Bold"/>
              </a:rPr>
              <a:t>5% density - transmission errors</a:t>
            </a:r>
          </a:p>
          <a:p>
            <a:pPr marL="732588" lvl="1" indent="-366294" algn="l">
              <a:lnSpc>
                <a:spcPts val="4207"/>
              </a:lnSpc>
              <a:buAutoNum type="arabicPeriod"/>
            </a:pPr>
            <a:r>
              <a:rPr lang="en-US" sz="3393" b="1">
                <a:solidFill>
                  <a:srgbClr val="0097B2"/>
                </a:solidFill>
                <a:latin typeface="Poppins Bold"/>
                <a:ea typeface="Poppins Bold"/>
                <a:cs typeface="Poppins Bold"/>
                <a:sym typeface="Poppins Bold"/>
              </a:rPr>
              <a:t>Mixed Noise</a:t>
            </a:r>
            <a:r>
              <a:rPr lang="en-US" sz="3393" b="1">
                <a:solidFill>
                  <a:srgbClr val="E2A9F1"/>
                </a:solidFill>
                <a:latin typeface="Poppins Bold"/>
                <a:ea typeface="Poppins Bold"/>
                <a:cs typeface="Poppins Bold"/>
                <a:sym typeface="Poppins Bold"/>
              </a:rPr>
              <a:t>: </a:t>
            </a:r>
            <a:r>
              <a:rPr lang="en-US" sz="3393" b="1">
                <a:solidFill>
                  <a:srgbClr val="5CE1E6"/>
                </a:solidFill>
                <a:latin typeface="Poppins Bold"/>
                <a:ea typeface="Poppins Bold"/>
                <a:cs typeface="Poppins Bold"/>
                <a:sym typeface="Poppins Bold"/>
              </a:rPr>
              <a:t>Combined Salt and pepper plus gaussian noise</a:t>
            </a:r>
          </a:p>
          <a:p>
            <a:pPr marL="732588" lvl="1" indent="-366294" algn="l">
              <a:lnSpc>
                <a:spcPts val="4207"/>
              </a:lnSpc>
              <a:buAutoNum type="arabicPeriod"/>
            </a:pPr>
            <a:r>
              <a:rPr lang="en-US" sz="3393" b="1">
                <a:solidFill>
                  <a:srgbClr val="FF914D"/>
                </a:solidFill>
                <a:latin typeface="Poppins Bold"/>
                <a:ea typeface="Poppins Bold"/>
                <a:cs typeface="Poppins Bold"/>
                <a:sym typeface="Poppins Bold"/>
              </a:rPr>
              <a:t>Periodic Noise</a:t>
            </a:r>
            <a:r>
              <a:rPr lang="en-US" sz="3393" b="1">
                <a:solidFill>
                  <a:srgbClr val="E2A9F1"/>
                </a:solidFill>
                <a:latin typeface="Poppins Bold"/>
                <a:ea typeface="Poppins Bold"/>
                <a:cs typeface="Poppins Bold"/>
                <a:sym typeface="Poppins Bold"/>
              </a:rPr>
              <a:t>: </a:t>
            </a:r>
            <a:r>
              <a:rPr lang="en-US" sz="3393" b="1">
                <a:solidFill>
                  <a:srgbClr val="FFDE59"/>
                </a:solidFill>
                <a:latin typeface="Poppins Bold"/>
                <a:ea typeface="Poppins Bold"/>
                <a:cs typeface="Poppins Bold"/>
                <a:sym typeface="Poppins Bold"/>
              </a:rPr>
              <a:t>Structured interference patterns</a:t>
            </a:r>
          </a:p>
          <a:p>
            <a:pPr marL="732588" lvl="1" indent="-366294" algn="l">
              <a:lnSpc>
                <a:spcPts val="4207"/>
              </a:lnSpc>
              <a:buAutoNum type="arabicPeriod"/>
            </a:pPr>
            <a:r>
              <a:rPr lang="en-US" sz="3393" b="1">
                <a:solidFill>
                  <a:srgbClr val="FF3131"/>
                </a:solidFill>
                <a:latin typeface="Poppins Bold"/>
                <a:ea typeface="Poppins Bold"/>
                <a:cs typeface="Poppins Bold"/>
                <a:sym typeface="Poppins Bold"/>
              </a:rPr>
              <a:t>Band Patten noise</a:t>
            </a:r>
          </a:p>
          <a:p>
            <a:pPr marL="732588" lvl="1" indent="-366294" algn="l">
              <a:lnSpc>
                <a:spcPts val="4207"/>
              </a:lnSpc>
              <a:buAutoNum type="arabicPeriod"/>
            </a:pPr>
            <a:r>
              <a:rPr lang="en-US" sz="3393" b="1">
                <a:solidFill>
                  <a:srgbClr val="737373"/>
                </a:solidFill>
                <a:latin typeface="Poppins Bold"/>
                <a:ea typeface="Poppins Bold"/>
                <a:cs typeface="Poppins Bold"/>
                <a:sym typeface="Poppins Bold"/>
              </a:rPr>
              <a:t>Motion Blur</a:t>
            </a:r>
            <a:r>
              <a:rPr lang="en-US" sz="3393" b="1">
                <a:solidFill>
                  <a:srgbClr val="E2A9F1"/>
                </a:solidFill>
                <a:latin typeface="Poppins Bold"/>
                <a:ea typeface="Poppins Bold"/>
                <a:cs typeface="Poppins Bold"/>
                <a:sym typeface="Poppins Bold"/>
              </a:rPr>
              <a:t>: </a:t>
            </a:r>
            <a:r>
              <a:rPr lang="en-US" sz="3393" b="1">
                <a:solidFill>
                  <a:srgbClr val="A6A6A6"/>
                </a:solidFill>
                <a:latin typeface="Poppins Bold"/>
                <a:ea typeface="Poppins Bold"/>
                <a:cs typeface="Poppins Bold"/>
                <a:sym typeface="Poppins Bold"/>
              </a:rPr>
              <a:t>Linear PSF for degradation simulation</a:t>
            </a:r>
          </a:p>
          <a:p>
            <a:pPr algn="l">
              <a:lnSpc>
                <a:spcPts val="3215"/>
              </a:lnSpc>
            </a:pPr>
            <a:endParaRPr lang="en-US" sz="3393" b="1">
              <a:solidFill>
                <a:srgbClr val="A6A6A6"/>
              </a:solidFill>
              <a:latin typeface="Poppins Bold"/>
              <a:ea typeface="Poppins Bold"/>
              <a:cs typeface="Poppins Bold"/>
              <a:sym typeface="Poppins Bold"/>
            </a:endParaRPr>
          </a:p>
          <a:p>
            <a:pPr algn="l">
              <a:lnSpc>
                <a:spcPts val="3215"/>
              </a:lnSpc>
            </a:pPr>
            <a:endParaRPr lang="en-US" sz="3393" b="1">
              <a:solidFill>
                <a:srgbClr val="A6A6A6"/>
              </a:solidFill>
              <a:latin typeface="Poppins Bold"/>
              <a:ea typeface="Poppins Bold"/>
              <a:cs typeface="Poppins Bold"/>
              <a:sym typeface="Poppi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3041" y="2821852"/>
            <a:ext cx="2953803" cy="2969028"/>
          </a:xfrm>
          <a:custGeom>
            <a:avLst/>
            <a:gdLst/>
            <a:ahLst/>
            <a:cxnLst/>
            <a:rect l="l" t="t" r="r" b="b"/>
            <a:pathLst>
              <a:path w="2953803" h="2969028">
                <a:moveTo>
                  <a:pt x="0" y="0"/>
                </a:moveTo>
                <a:lnTo>
                  <a:pt x="2953802" y="0"/>
                </a:lnTo>
                <a:lnTo>
                  <a:pt x="2953802" y="2969028"/>
                </a:lnTo>
                <a:lnTo>
                  <a:pt x="0" y="2969028"/>
                </a:lnTo>
                <a:lnTo>
                  <a:pt x="0" y="0"/>
                </a:lnTo>
                <a:close/>
              </a:path>
            </a:pathLst>
          </a:custGeom>
          <a:blipFill>
            <a:blip r:embed="rId8"/>
            <a:stretch>
              <a:fillRect/>
            </a:stretch>
          </a:blipFill>
        </p:spPr>
      </p:sp>
      <p:sp>
        <p:nvSpPr>
          <p:cNvPr id="6" name="Freeform 6"/>
          <p:cNvSpPr/>
          <p:nvPr/>
        </p:nvSpPr>
        <p:spPr>
          <a:xfrm>
            <a:off x="4135955" y="2821852"/>
            <a:ext cx="3093509" cy="3061943"/>
          </a:xfrm>
          <a:custGeom>
            <a:avLst/>
            <a:gdLst/>
            <a:ahLst/>
            <a:cxnLst/>
            <a:rect l="l" t="t" r="r" b="b"/>
            <a:pathLst>
              <a:path w="3093509" h="3061943">
                <a:moveTo>
                  <a:pt x="0" y="0"/>
                </a:moveTo>
                <a:lnTo>
                  <a:pt x="3093510" y="0"/>
                </a:lnTo>
                <a:lnTo>
                  <a:pt x="3093510" y="3061943"/>
                </a:lnTo>
                <a:lnTo>
                  <a:pt x="0" y="3061943"/>
                </a:lnTo>
                <a:lnTo>
                  <a:pt x="0" y="0"/>
                </a:lnTo>
                <a:close/>
              </a:path>
            </a:pathLst>
          </a:custGeom>
          <a:blipFill>
            <a:blip r:embed="rId9"/>
            <a:stretch>
              <a:fillRect/>
            </a:stretch>
          </a:blipFill>
        </p:spPr>
      </p:sp>
      <p:sp>
        <p:nvSpPr>
          <p:cNvPr id="7" name="Freeform 7"/>
          <p:cNvSpPr/>
          <p:nvPr/>
        </p:nvSpPr>
        <p:spPr>
          <a:xfrm>
            <a:off x="7531407" y="2814483"/>
            <a:ext cx="3045942" cy="3069312"/>
          </a:xfrm>
          <a:custGeom>
            <a:avLst/>
            <a:gdLst/>
            <a:ahLst/>
            <a:cxnLst/>
            <a:rect l="l" t="t" r="r" b="b"/>
            <a:pathLst>
              <a:path w="3045942" h="3069312">
                <a:moveTo>
                  <a:pt x="0" y="0"/>
                </a:moveTo>
                <a:lnTo>
                  <a:pt x="3045942" y="0"/>
                </a:lnTo>
                <a:lnTo>
                  <a:pt x="3045942" y="3069312"/>
                </a:lnTo>
                <a:lnTo>
                  <a:pt x="0" y="3069312"/>
                </a:lnTo>
                <a:lnTo>
                  <a:pt x="0" y="0"/>
                </a:lnTo>
                <a:close/>
              </a:path>
            </a:pathLst>
          </a:custGeom>
          <a:blipFill>
            <a:blip r:embed="rId10"/>
            <a:stretch>
              <a:fillRect/>
            </a:stretch>
          </a:blipFill>
        </p:spPr>
      </p:sp>
      <p:sp>
        <p:nvSpPr>
          <p:cNvPr id="8" name="Freeform 8"/>
          <p:cNvSpPr/>
          <p:nvPr/>
        </p:nvSpPr>
        <p:spPr>
          <a:xfrm>
            <a:off x="10882149" y="2814483"/>
            <a:ext cx="3061442" cy="3069312"/>
          </a:xfrm>
          <a:custGeom>
            <a:avLst/>
            <a:gdLst/>
            <a:ahLst/>
            <a:cxnLst/>
            <a:rect l="l" t="t" r="r" b="b"/>
            <a:pathLst>
              <a:path w="3061442" h="3069312">
                <a:moveTo>
                  <a:pt x="0" y="0"/>
                </a:moveTo>
                <a:lnTo>
                  <a:pt x="3061442" y="0"/>
                </a:lnTo>
                <a:lnTo>
                  <a:pt x="3061442" y="3069312"/>
                </a:lnTo>
                <a:lnTo>
                  <a:pt x="0" y="3069312"/>
                </a:lnTo>
                <a:lnTo>
                  <a:pt x="0" y="0"/>
                </a:lnTo>
                <a:close/>
              </a:path>
            </a:pathLst>
          </a:custGeom>
          <a:blipFill>
            <a:blip r:embed="rId11"/>
            <a:stretch>
              <a:fillRect/>
            </a:stretch>
          </a:blipFill>
        </p:spPr>
      </p:sp>
      <p:sp>
        <p:nvSpPr>
          <p:cNvPr id="9" name="Freeform 9"/>
          <p:cNvSpPr/>
          <p:nvPr/>
        </p:nvSpPr>
        <p:spPr>
          <a:xfrm>
            <a:off x="14280458" y="2780677"/>
            <a:ext cx="3136667" cy="3120704"/>
          </a:xfrm>
          <a:custGeom>
            <a:avLst/>
            <a:gdLst/>
            <a:ahLst/>
            <a:cxnLst/>
            <a:rect l="l" t="t" r="r" b="b"/>
            <a:pathLst>
              <a:path w="3136667" h="3120704">
                <a:moveTo>
                  <a:pt x="0" y="0"/>
                </a:moveTo>
                <a:lnTo>
                  <a:pt x="3136667" y="0"/>
                </a:lnTo>
                <a:lnTo>
                  <a:pt x="3136667" y="3120704"/>
                </a:lnTo>
                <a:lnTo>
                  <a:pt x="0" y="3120704"/>
                </a:lnTo>
                <a:lnTo>
                  <a:pt x="0" y="0"/>
                </a:lnTo>
                <a:close/>
              </a:path>
            </a:pathLst>
          </a:custGeom>
          <a:blipFill>
            <a:blip r:embed="rId12"/>
            <a:stretch>
              <a:fillRect/>
            </a:stretch>
          </a:blipFill>
        </p:spPr>
      </p:sp>
      <p:sp>
        <p:nvSpPr>
          <p:cNvPr id="10" name="Freeform 10"/>
          <p:cNvSpPr/>
          <p:nvPr/>
        </p:nvSpPr>
        <p:spPr>
          <a:xfrm>
            <a:off x="4135955" y="6580897"/>
            <a:ext cx="2995067" cy="2964427"/>
          </a:xfrm>
          <a:custGeom>
            <a:avLst/>
            <a:gdLst/>
            <a:ahLst/>
            <a:cxnLst/>
            <a:rect l="l" t="t" r="r" b="b"/>
            <a:pathLst>
              <a:path w="2995067" h="2964427">
                <a:moveTo>
                  <a:pt x="0" y="0"/>
                </a:moveTo>
                <a:lnTo>
                  <a:pt x="2995068" y="0"/>
                </a:lnTo>
                <a:lnTo>
                  <a:pt x="2995068" y="2964427"/>
                </a:lnTo>
                <a:lnTo>
                  <a:pt x="0" y="2964427"/>
                </a:lnTo>
                <a:lnTo>
                  <a:pt x="0" y="0"/>
                </a:lnTo>
                <a:close/>
              </a:path>
            </a:pathLst>
          </a:custGeom>
          <a:blipFill>
            <a:blip r:embed="rId13"/>
            <a:stretch>
              <a:fillRect/>
            </a:stretch>
          </a:blipFill>
        </p:spPr>
      </p:sp>
      <p:sp>
        <p:nvSpPr>
          <p:cNvPr id="11" name="TextBox 11"/>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2" name="TextBox 12"/>
          <p:cNvSpPr txBox="1"/>
          <p:nvPr/>
        </p:nvSpPr>
        <p:spPr>
          <a:xfrm>
            <a:off x="463041" y="1663250"/>
            <a:ext cx="16177657" cy="712166"/>
          </a:xfrm>
          <a:prstGeom prst="rect">
            <a:avLst/>
          </a:prstGeom>
        </p:spPr>
        <p:txBody>
          <a:bodyPr lIns="0" tIns="0" rIns="0" bIns="0" rtlCol="0" anchor="t">
            <a:spAutoFit/>
          </a:bodyPr>
          <a:lstStyle/>
          <a:p>
            <a:pPr algn="l">
              <a:lnSpc>
                <a:spcPts val="2843"/>
              </a:lnSpc>
            </a:pPr>
            <a:r>
              <a:rPr lang="en-US" sz="2293" b="1">
                <a:solidFill>
                  <a:srgbClr val="E2A9F1"/>
                </a:solidFill>
                <a:latin typeface="Poppins Bold"/>
                <a:ea typeface="Poppins Bold"/>
                <a:cs typeface="Poppins Bold"/>
                <a:sym typeface="Poppins Bold"/>
              </a:rPr>
              <a:t>The original images present in the  datasert didn’t had any such noise visible in them so we simluated our own custom noise and applied various  Noise removal techniques to remove them. Pneumonia Images :</a:t>
            </a:r>
          </a:p>
        </p:txBody>
      </p:sp>
      <p:sp>
        <p:nvSpPr>
          <p:cNvPr id="13" name="TextBox 13"/>
          <p:cNvSpPr txBox="1"/>
          <p:nvPr/>
        </p:nvSpPr>
        <p:spPr>
          <a:xfrm>
            <a:off x="721164" y="5952805"/>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4" name="TextBox 14"/>
          <p:cNvSpPr txBox="1"/>
          <p:nvPr/>
        </p:nvSpPr>
        <p:spPr>
          <a:xfrm>
            <a:off x="10990366" y="6045720"/>
            <a:ext cx="2663165"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Mean Filtered Image</a:t>
            </a:r>
          </a:p>
        </p:txBody>
      </p:sp>
      <p:sp>
        <p:nvSpPr>
          <p:cNvPr id="15" name="TextBox 15"/>
          <p:cNvSpPr txBox="1"/>
          <p:nvPr/>
        </p:nvSpPr>
        <p:spPr>
          <a:xfrm>
            <a:off x="7409949" y="6045720"/>
            <a:ext cx="3167400"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Gaussian Filtered Image</a:t>
            </a:r>
          </a:p>
        </p:txBody>
      </p:sp>
      <p:sp>
        <p:nvSpPr>
          <p:cNvPr id="16" name="TextBox 16"/>
          <p:cNvSpPr txBox="1"/>
          <p:nvPr/>
        </p:nvSpPr>
        <p:spPr>
          <a:xfrm>
            <a:off x="4135955" y="6045720"/>
            <a:ext cx="3080031"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Gaussian Noised Image</a:t>
            </a:r>
          </a:p>
        </p:txBody>
      </p:sp>
      <p:sp>
        <p:nvSpPr>
          <p:cNvPr id="17" name="TextBox 17"/>
          <p:cNvSpPr txBox="1"/>
          <p:nvPr/>
        </p:nvSpPr>
        <p:spPr>
          <a:xfrm>
            <a:off x="3537534" y="9707249"/>
            <a:ext cx="3881142"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Gemetric Mean filtered Image</a:t>
            </a:r>
          </a:p>
        </p:txBody>
      </p:sp>
      <p:sp>
        <p:nvSpPr>
          <p:cNvPr id="18" name="TextBox 18"/>
          <p:cNvSpPr txBox="1"/>
          <p:nvPr/>
        </p:nvSpPr>
        <p:spPr>
          <a:xfrm>
            <a:off x="14280458" y="6100164"/>
            <a:ext cx="290971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Median Filtered Image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3041" y="2821852"/>
            <a:ext cx="2953803" cy="2969028"/>
          </a:xfrm>
          <a:custGeom>
            <a:avLst/>
            <a:gdLst/>
            <a:ahLst/>
            <a:cxnLst/>
            <a:rect l="l" t="t" r="r" b="b"/>
            <a:pathLst>
              <a:path w="2953803" h="2969028">
                <a:moveTo>
                  <a:pt x="0" y="0"/>
                </a:moveTo>
                <a:lnTo>
                  <a:pt x="2953802" y="0"/>
                </a:lnTo>
                <a:lnTo>
                  <a:pt x="2953802" y="2969028"/>
                </a:lnTo>
                <a:lnTo>
                  <a:pt x="0" y="2969028"/>
                </a:lnTo>
                <a:lnTo>
                  <a:pt x="0" y="0"/>
                </a:lnTo>
                <a:close/>
              </a:path>
            </a:pathLst>
          </a:custGeom>
          <a:blipFill>
            <a:blip r:embed="rId8"/>
            <a:stretch>
              <a:fillRect/>
            </a:stretch>
          </a:blipFill>
        </p:spPr>
      </p:sp>
      <p:sp>
        <p:nvSpPr>
          <p:cNvPr id="6" name="Freeform 6"/>
          <p:cNvSpPr/>
          <p:nvPr/>
        </p:nvSpPr>
        <p:spPr>
          <a:xfrm>
            <a:off x="4086934" y="2821852"/>
            <a:ext cx="2969028" cy="2969028"/>
          </a:xfrm>
          <a:custGeom>
            <a:avLst/>
            <a:gdLst/>
            <a:ahLst/>
            <a:cxnLst/>
            <a:rect l="l" t="t" r="r" b="b"/>
            <a:pathLst>
              <a:path w="2969028" h="2969028">
                <a:moveTo>
                  <a:pt x="0" y="0"/>
                </a:moveTo>
                <a:lnTo>
                  <a:pt x="2969029" y="0"/>
                </a:lnTo>
                <a:lnTo>
                  <a:pt x="2969029" y="2969028"/>
                </a:lnTo>
                <a:lnTo>
                  <a:pt x="0" y="2969028"/>
                </a:lnTo>
                <a:lnTo>
                  <a:pt x="0" y="0"/>
                </a:lnTo>
                <a:close/>
              </a:path>
            </a:pathLst>
          </a:custGeom>
          <a:blipFill>
            <a:blip r:embed="rId9"/>
            <a:stretch>
              <a:fillRect/>
            </a:stretch>
          </a:blipFill>
        </p:spPr>
      </p:sp>
      <p:sp>
        <p:nvSpPr>
          <p:cNvPr id="7" name="Freeform 7"/>
          <p:cNvSpPr/>
          <p:nvPr/>
        </p:nvSpPr>
        <p:spPr>
          <a:xfrm>
            <a:off x="7418677" y="2771395"/>
            <a:ext cx="3085685" cy="3069942"/>
          </a:xfrm>
          <a:custGeom>
            <a:avLst/>
            <a:gdLst/>
            <a:ahLst/>
            <a:cxnLst/>
            <a:rect l="l" t="t" r="r" b="b"/>
            <a:pathLst>
              <a:path w="3085685" h="3069942">
                <a:moveTo>
                  <a:pt x="0" y="0"/>
                </a:moveTo>
                <a:lnTo>
                  <a:pt x="3085685" y="0"/>
                </a:lnTo>
                <a:lnTo>
                  <a:pt x="3085685" y="3069942"/>
                </a:lnTo>
                <a:lnTo>
                  <a:pt x="0" y="3069942"/>
                </a:lnTo>
                <a:lnTo>
                  <a:pt x="0" y="0"/>
                </a:lnTo>
                <a:close/>
              </a:path>
            </a:pathLst>
          </a:custGeom>
          <a:blipFill>
            <a:blip r:embed="rId10"/>
            <a:stretch>
              <a:fillRect/>
            </a:stretch>
          </a:blipFill>
        </p:spPr>
      </p:sp>
      <p:sp>
        <p:nvSpPr>
          <p:cNvPr id="8" name="Freeform 8"/>
          <p:cNvSpPr/>
          <p:nvPr/>
        </p:nvSpPr>
        <p:spPr>
          <a:xfrm>
            <a:off x="10866312" y="2679136"/>
            <a:ext cx="3162201" cy="3162201"/>
          </a:xfrm>
          <a:custGeom>
            <a:avLst/>
            <a:gdLst/>
            <a:ahLst/>
            <a:cxnLst/>
            <a:rect l="l" t="t" r="r" b="b"/>
            <a:pathLst>
              <a:path w="3162201" h="3162201">
                <a:moveTo>
                  <a:pt x="0" y="0"/>
                </a:moveTo>
                <a:lnTo>
                  <a:pt x="3162201" y="0"/>
                </a:lnTo>
                <a:lnTo>
                  <a:pt x="3162201" y="3162201"/>
                </a:lnTo>
                <a:lnTo>
                  <a:pt x="0" y="3162201"/>
                </a:lnTo>
                <a:lnTo>
                  <a:pt x="0" y="0"/>
                </a:lnTo>
                <a:close/>
              </a:path>
            </a:pathLst>
          </a:custGeom>
          <a:blipFill>
            <a:blip r:embed="rId11"/>
            <a:stretch>
              <a:fillRect/>
            </a:stretch>
          </a:blipFill>
        </p:spPr>
      </p:sp>
      <p:sp>
        <p:nvSpPr>
          <p:cNvPr id="9" name="Freeform 9"/>
          <p:cNvSpPr/>
          <p:nvPr/>
        </p:nvSpPr>
        <p:spPr>
          <a:xfrm>
            <a:off x="14175346" y="2679136"/>
            <a:ext cx="3154072" cy="3162201"/>
          </a:xfrm>
          <a:custGeom>
            <a:avLst/>
            <a:gdLst/>
            <a:ahLst/>
            <a:cxnLst/>
            <a:rect l="l" t="t" r="r" b="b"/>
            <a:pathLst>
              <a:path w="3154072" h="3162201">
                <a:moveTo>
                  <a:pt x="0" y="0"/>
                </a:moveTo>
                <a:lnTo>
                  <a:pt x="3154072" y="0"/>
                </a:lnTo>
                <a:lnTo>
                  <a:pt x="3154072" y="3162201"/>
                </a:lnTo>
                <a:lnTo>
                  <a:pt x="0" y="3162201"/>
                </a:lnTo>
                <a:lnTo>
                  <a:pt x="0" y="0"/>
                </a:lnTo>
                <a:close/>
              </a:path>
            </a:pathLst>
          </a:custGeom>
          <a:blipFill>
            <a:blip r:embed="rId12"/>
            <a:stretch>
              <a:fillRect/>
            </a:stretch>
          </a:blipFill>
        </p:spPr>
      </p:sp>
      <p:sp>
        <p:nvSpPr>
          <p:cNvPr id="10" name="Freeform 10"/>
          <p:cNvSpPr/>
          <p:nvPr/>
        </p:nvSpPr>
        <p:spPr>
          <a:xfrm>
            <a:off x="4067081" y="6455809"/>
            <a:ext cx="3217780" cy="3193217"/>
          </a:xfrm>
          <a:custGeom>
            <a:avLst/>
            <a:gdLst/>
            <a:ahLst/>
            <a:cxnLst/>
            <a:rect l="l" t="t" r="r" b="b"/>
            <a:pathLst>
              <a:path w="3217780" h="3193217">
                <a:moveTo>
                  <a:pt x="0" y="0"/>
                </a:moveTo>
                <a:lnTo>
                  <a:pt x="3217780" y="0"/>
                </a:lnTo>
                <a:lnTo>
                  <a:pt x="3217780" y="3193217"/>
                </a:lnTo>
                <a:lnTo>
                  <a:pt x="0" y="3193217"/>
                </a:lnTo>
                <a:lnTo>
                  <a:pt x="0" y="0"/>
                </a:lnTo>
                <a:close/>
              </a:path>
            </a:pathLst>
          </a:custGeom>
          <a:blipFill>
            <a:blip r:embed="rId13"/>
            <a:stretch>
              <a:fillRect/>
            </a:stretch>
          </a:blipFill>
        </p:spPr>
      </p:sp>
      <p:sp>
        <p:nvSpPr>
          <p:cNvPr id="11" name="TextBox 11"/>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2" name="TextBox 12"/>
          <p:cNvSpPr txBox="1"/>
          <p:nvPr/>
        </p:nvSpPr>
        <p:spPr>
          <a:xfrm>
            <a:off x="721164" y="5952805"/>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3" name="TextBox 13"/>
          <p:cNvSpPr txBox="1"/>
          <p:nvPr/>
        </p:nvSpPr>
        <p:spPr>
          <a:xfrm>
            <a:off x="10990366" y="6045720"/>
            <a:ext cx="2663165"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Mean Filtered Image</a:t>
            </a:r>
          </a:p>
        </p:txBody>
      </p:sp>
      <p:sp>
        <p:nvSpPr>
          <p:cNvPr id="14" name="TextBox 14"/>
          <p:cNvSpPr txBox="1"/>
          <p:nvPr/>
        </p:nvSpPr>
        <p:spPr>
          <a:xfrm>
            <a:off x="7409949" y="6045720"/>
            <a:ext cx="3167400"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Gaussian Filtered Image</a:t>
            </a:r>
          </a:p>
        </p:txBody>
      </p:sp>
      <p:sp>
        <p:nvSpPr>
          <p:cNvPr id="15" name="TextBox 15"/>
          <p:cNvSpPr txBox="1"/>
          <p:nvPr/>
        </p:nvSpPr>
        <p:spPr>
          <a:xfrm>
            <a:off x="3416843" y="6045720"/>
            <a:ext cx="3893533"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Salt and Pepper Noised Image</a:t>
            </a:r>
          </a:p>
        </p:txBody>
      </p:sp>
      <p:sp>
        <p:nvSpPr>
          <p:cNvPr id="16" name="TextBox 16"/>
          <p:cNvSpPr txBox="1"/>
          <p:nvPr/>
        </p:nvSpPr>
        <p:spPr>
          <a:xfrm>
            <a:off x="3537534" y="9707249"/>
            <a:ext cx="3881142"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Gemetric Mean filtered Image</a:t>
            </a:r>
          </a:p>
        </p:txBody>
      </p:sp>
      <p:sp>
        <p:nvSpPr>
          <p:cNvPr id="17" name="TextBox 17"/>
          <p:cNvSpPr txBox="1"/>
          <p:nvPr/>
        </p:nvSpPr>
        <p:spPr>
          <a:xfrm>
            <a:off x="14280458" y="6100164"/>
            <a:ext cx="290971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Median Filtered Image</a:t>
            </a:r>
          </a:p>
        </p:txBody>
      </p:sp>
      <p:sp>
        <p:nvSpPr>
          <p:cNvPr id="18" name="TextBox 18"/>
          <p:cNvSpPr txBox="1"/>
          <p:nvPr/>
        </p:nvSpPr>
        <p:spPr>
          <a:xfrm>
            <a:off x="730293" y="1991374"/>
            <a:ext cx="4451307" cy="359783"/>
          </a:xfrm>
          <a:prstGeom prst="rect">
            <a:avLst/>
          </a:prstGeom>
        </p:spPr>
        <p:txBody>
          <a:bodyPr wrap="square" lIns="0" tIns="0" rIns="0" bIns="0" rtlCol="0" anchor="t">
            <a:spAutoFit/>
          </a:bodyPr>
          <a:lstStyle/>
          <a:p>
            <a:pPr algn="ctr">
              <a:lnSpc>
                <a:spcPts val="2843"/>
              </a:lnSpc>
              <a:spcBef>
                <a:spcPct val="0"/>
              </a:spcBef>
            </a:pPr>
            <a:r>
              <a:rPr lang="en-US" sz="2293" b="1" dirty="0">
                <a:solidFill>
                  <a:srgbClr val="8C52FF"/>
                </a:solidFill>
                <a:latin typeface="Poppins Bold"/>
                <a:ea typeface="Poppins Bold"/>
                <a:cs typeface="Poppins Bold"/>
                <a:sym typeface="Poppins Bold"/>
              </a:rPr>
              <a:t>Pneumonia Images: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13099" y="1507818"/>
            <a:ext cx="2953803" cy="2969028"/>
          </a:xfrm>
          <a:custGeom>
            <a:avLst/>
            <a:gdLst/>
            <a:ahLst/>
            <a:cxnLst/>
            <a:rect l="l" t="t" r="r" b="b"/>
            <a:pathLst>
              <a:path w="2953803" h="2969028">
                <a:moveTo>
                  <a:pt x="0" y="0"/>
                </a:moveTo>
                <a:lnTo>
                  <a:pt x="2953803" y="0"/>
                </a:lnTo>
                <a:lnTo>
                  <a:pt x="2953803" y="2969028"/>
                </a:lnTo>
                <a:lnTo>
                  <a:pt x="0" y="2969028"/>
                </a:lnTo>
                <a:lnTo>
                  <a:pt x="0" y="0"/>
                </a:lnTo>
                <a:close/>
              </a:path>
            </a:pathLst>
          </a:custGeom>
          <a:blipFill>
            <a:blip r:embed="rId8"/>
            <a:stretch>
              <a:fillRect/>
            </a:stretch>
          </a:blipFill>
        </p:spPr>
      </p:sp>
      <p:sp>
        <p:nvSpPr>
          <p:cNvPr id="6" name="Freeform 6"/>
          <p:cNvSpPr/>
          <p:nvPr/>
        </p:nvSpPr>
        <p:spPr>
          <a:xfrm>
            <a:off x="4690353" y="1433330"/>
            <a:ext cx="3019488" cy="3043516"/>
          </a:xfrm>
          <a:custGeom>
            <a:avLst/>
            <a:gdLst/>
            <a:ahLst/>
            <a:cxnLst/>
            <a:rect l="l" t="t" r="r" b="b"/>
            <a:pathLst>
              <a:path w="3019488" h="3043516">
                <a:moveTo>
                  <a:pt x="0" y="0"/>
                </a:moveTo>
                <a:lnTo>
                  <a:pt x="3019489" y="0"/>
                </a:lnTo>
                <a:lnTo>
                  <a:pt x="3019489" y="3043516"/>
                </a:lnTo>
                <a:lnTo>
                  <a:pt x="0" y="3043516"/>
                </a:lnTo>
                <a:lnTo>
                  <a:pt x="0" y="0"/>
                </a:lnTo>
                <a:close/>
              </a:path>
            </a:pathLst>
          </a:custGeom>
          <a:blipFill>
            <a:blip r:embed="rId9"/>
            <a:stretch>
              <a:fillRect/>
            </a:stretch>
          </a:blipFill>
        </p:spPr>
      </p:sp>
      <p:sp>
        <p:nvSpPr>
          <p:cNvPr id="7" name="Freeform 7"/>
          <p:cNvSpPr/>
          <p:nvPr/>
        </p:nvSpPr>
        <p:spPr>
          <a:xfrm>
            <a:off x="9490465" y="1507818"/>
            <a:ext cx="3212878" cy="3187175"/>
          </a:xfrm>
          <a:custGeom>
            <a:avLst/>
            <a:gdLst/>
            <a:ahLst/>
            <a:cxnLst/>
            <a:rect l="l" t="t" r="r" b="b"/>
            <a:pathLst>
              <a:path w="3212878" h="3187175">
                <a:moveTo>
                  <a:pt x="0" y="0"/>
                </a:moveTo>
                <a:lnTo>
                  <a:pt x="3212878" y="0"/>
                </a:lnTo>
                <a:lnTo>
                  <a:pt x="3212878" y="3187175"/>
                </a:lnTo>
                <a:lnTo>
                  <a:pt x="0" y="3187175"/>
                </a:lnTo>
                <a:lnTo>
                  <a:pt x="0" y="0"/>
                </a:lnTo>
                <a:close/>
              </a:path>
            </a:pathLst>
          </a:custGeom>
          <a:blipFill>
            <a:blip r:embed="rId10"/>
            <a:stretch>
              <a:fillRect/>
            </a:stretch>
          </a:blipFill>
        </p:spPr>
      </p:sp>
      <p:sp>
        <p:nvSpPr>
          <p:cNvPr id="8" name="Freeform 8"/>
          <p:cNvSpPr/>
          <p:nvPr/>
        </p:nvSpPr>
        <p:spPr>
          <a:xfrm>
            <a:off x="513099" y="5457825"/>
            <a:ext cx="3078594" cy="3094463"/>
          </a:xfrm>
          <a:custGeom>
            <a:avLst/>
            <a:gdLst/>
            <a:ahLst/>
            <a:cxnLst/>
            <a:rect l="l" t="t" r="r" b="b"/>
            <a:pathLst>
              <a:path w="3078594" h="3094463">
                <a:moveTo>
                  <a:pt x="0" y="0"/>
                </a:moveTo>
                <a:lnTo>
                  <a:pt x="3078594" y="0"/>
                </a:lnTo>
                <a:lnTo>
                  <a:pt x="3078594" y="3094463"/>
                </a:lnTo>
                <a:lnTo>
                  <a:pt x="0" y="3094463"/>
                </a:lnTo>
                <a:lnTo>
                  <a:pt x="0" y="0"/>
                </a:lnTo>
                <a:close/>
              </a:path>
            </a:pathLst>
          </a:custGeom>
          <a:blipFill>
            <a:blip r:embed="rId8"/>
            <a:stretch>
              <a:fillRect/>
            </a:stretch>
          </a:blipFill>
        </p:spPr>
      </p:sp>
      <p:sp>
        <p:nvSpPr>
          <p:cNvPr id="9" name="Freeform 9"/>
          <p:cNvSpPr/>
          <p:nvPr/>
        </p:nvSpPr>
        <p:spPr>
          <a:xfrm>
            <a:off x="4741045" y="5621179"/>
            <a:ext cx="2968797" cy="2984758"/>
          </a:xfrm>
          <a:custGeom>
            <a:avLst/>
            <a:gdLst/>
            <a:ahLst/>
            <a:cxnLst/>
            <a:rect l="l" t="t" r="r" b="b"/>
            <a:pathLst>
              <a:path w="2968797" h="2984758">
                <a:moveTo>
                  <a:pt x="0" y="0"/>
                </a:moveTo>
                <a:lnTo>
                  <a:pt x="2968797" y="0"/>
                </a:lnTo>
                <a:lnTo>
                  <a:pt x="2968797" y="2984758"/>
                </a:lnTo>
                <a:lnTo>
                  <a:pt x="0" y="2984758"/>
                </a:lnTo>
                <a:lnTo>
                  <a:pt x="0" y="0"/>
                </a:lnTo>
                <a:close/>
              </a:path>
            </a:pathLst>
          </a:custGeom>
          <a:blipFill>
            <a:blip r:embed="rId11"/>
            <a:stretch>
              <a:fillRect/>
            </a:stretch>
          </a:blipFill>
        </p:spPr>
      </p:sp>
      <p:sp>
        <p:nvSpPr>
          <p:cNvPr id="10" name="Freeform 10"/>
          <p:cNvSpPr/>
          <p:nvPr/>
        </p:nvSpPr>
        <p:spPr>
          <a:xfrm>
            <a:off x="9490465" y="5457825"/>
            <a:ext cx="3212878" cy="3247518"/>
          </a:xfrm>
          <a:custGeom>
            <a:avLst/>
            <a:gdLst/>
            <a:ahLst/>
            <a:cxnLst/>
            <a:rect l="l" t="t" r="r" b="b"/>
            <a:pathLst>
              <a:path w="3212878" h="3247518">
                <a:moveTo>
                  <a:pt x="0" y="0"/>
                </a:moveTo>
                <a:lnTo>
                  <a:pt x="3212878" y="0"/>
                </a:lnTo>
                <a:lnTo>
                  <a:pt x="3212878" y="3247518"/>
                </a:lnTo>
                <a:lnTo>
                  <a:pt x="0" y="3247518"/>
                </a:lnTo>
                <a:lnTo>
                  <a:pt x="0" y="0"/>
                </a:lnTo>
                <a:close/>
              </a:path>
            </a:pathLst>
          </a:custGeom>
          <a:blipFill>
            <a:blip r:embed="rId12"/>
            <a:stretch>
              <a:fillRect/>
            </a:stretch>
          </a:blipFill>
        </p:spPr>
      </p:sp>
      <p:sp>
        <p:nvSpPr>
          <p:cNvPr id="11" name="TextBox 11"/>
          <p:cNvSpPr txBox="1"/>
          <p:nvPr/>
        </p:nvSpPr>
        <p:spPr>
          <a:xfrm>
            <a:off x="513099" y="76588"/>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2" name="TextBox 12"/>
          <p:cNvSpPr txBox="1"/>
          <p:nvPr/>
        </p:nvSpPr>
        <p:spPr>
          <a:xfrm>
            <a:off x="755661" y="4820208"/>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3" name="TextBox 13"/>
          <p:cNvSpPr txBox="1"/>
          <p:nvPr/>
        </p:nvSpPr>
        <p:spPr>
          <a:xfrm>
            <a:off x="4255164" y="4815146"/>
            <a:ext cx="3889867" cy="628134"/>
          </a:xfrm>
          <a:prstGeom prst="rect">
            <a:avLst/>
          </a:prstGeom>
        </p:spPr>
        <p:txBody>
          <a:bodyPr lIns="0" tIns="0" rIns="0" bIns="0" rtlCol="0" anchor="t">
            <a:spAutoFit/>
          </a:bodyPr>
          <a:lstStyle/>
          <a:p>
            <a:pPr algn="ctr">
              <a:lnSpc>
                <a:spcPts val="2471"/>
              </a:lnSpc>
            </a:pPr>
            <a:r>
              <a:rPr lang="en-US" sz="1993" b="1">
                <a:solidFill>
                  <a:srgbClr val="5CE1E6"/>
                </a:solidFill>
                <a:latin typeface="Poppins Bold"/>
                <a:ea typeface="Poppins Bold"/>
                <a:cs typeface="Poppins Bold"/>
                <a:sym typeface="Poppins Bold"/>
              </a:rPr>
              <a:t>Image which has a mixture of </a:t>
            </a:r>
          </a:p>
          <a:p>
            <a:pPr algn="ctr">
              <a:lnSpc>
                <a:spcPts val="2471"/>
              </a:lnSpc>
              <a:spcBef>
                <a:spcPct val="0"/>
              </a:spcBef>
            </a:pPr>
            <a:r>
              <a:rPr lang="en-US" sz="1993" b="1">
                <a:solidFill>
                  <a:srgbClr val="5CE1E6"/>
                </a:solidFill>
                <a:latin typeface="Poppins Bold"/>
                <a:ea typeface="Poppins Bold"/>
                <a:cs typeface="Poppins Bold"/>
                <a:sym typeface="Poppins Bold"/>
              </a:rPr>
              <a:t>S&amp;P plus Gaussian</a:t>
            </a:r>
          </a:p>
        </p:txBody>
      </p:sp>
      <p:sp>
        <p:nvSpPr>
          <p:cNvPr id="14" name="TextBox 14"/>
          <p:cNvSpPr txBox="1"/>
          <p:nvPr/>
        </p:nvSpPr>
        <p:spPr>
          <a:xfrm>
            <a:off x="9038214" y="4980743"/>
            <a:ext cx="4889360"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Aplha -Trimmed Mean Filtered Image</a:t>
            </a:r>
          </a:p>
        </p:txBody>
      </p:sp>
      <p:sp>
        <p:nvSpPr>
          <p:cNvPr id="15" name="TextBox 15"/>
          <p:cNvSpPr txBox="1"/>
          <p:nvPr/>
        </p:nvSpPr>
        <p:spPr>
          <a:xfrm>
            <a:off x="920576" y="8769753"/>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6" name="TextBox 16"/>
          <p:cNvSpPr txBox="1"/>
          <p:nvPr/>
        </p:nvSpPr>
        <p:spPr>
          <a:xfrm>
            <a:off x="9689960" y="8926107"/>
            <a:ext cx="3279424"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Band Pass Filtered Image</a:t>
            </a:r>
          </a:p>
        </p:txBody>
      </p:sp>
      <p:sp>
        <p:nvSpPr>
          <p:cNvPr id="17" name="TextBox 17"/>
          <p:cNvSpPr txBox="1"/>
          <p:nvPr/>
        </p:nvSpPr>
        <p:spPr>
          <a:xfrm>
            <a:off x="4952802" y="8926107"/>
            <a:ext cx="2526232"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Band Noised Image</a:t>
            </a:r>
          </a:p>
        </p:txBody>
      </p:sp>
      <p:sp>
        <p:nvSpPr>
          <p:cNvPr id="18" name="TextBox 18"/>
          <p:cNvSpPr txBox="1"/>
          <p:nvPr/>
        </p:nvSpPr>
        <p:spPr>
          <a:xfrm>
            <a:off x="587904" y="1073547"/>
            <a:ext cx="4364898" cy="359783"/>
          </a:xfrm>
          <a:prstGeom prst="rect">
            <a:avLst/>
          </a:prstGeom>
        </p:spPr>
        <p:txBody>
          <a:bodyPr wrap="square" lIns="0" tIns="0" rIns="0" bIns="0" rtlCol="0" anchor="t">
            <a:spAutoFit/>
          </a:bodyPr>
          <a:lstStyle/>
          <a:p>
            <a:pPr algn="ctr">
              <a:lnSpc>
                <a:spcPts val="2843"/>
              </a:lnSpc>
              <a:spcBef>
                <a:spcPct val="0"/>
              </a:spcBef>
            </a:pPr>
            <a:r>
              <a:rPr lang="en-US" sz="2293" b="1" dirty="0">
                <a:solidFill>
                  <a:srgbClr val="8C52FF"/>
                </a:solidFill>
                <a:latin typeface="Poppins Bold"/>
                <a:ea typeface="Poppins Bold"/>
                <a:cs typeface="Poppins Bold"/>
                <a:sym typeface="Poppins Bold"/>
              </a:rPr>
              <a:t>Pneumonia Images: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13099" y="1507818"/>
            <a:ext cx="2953803" cy="2969028"/>
          </a:xfrm>
          <a:custGeom>
            <a:avLst/>
            <a:gdLst/>
            <a:ahLst/>
            <a:cxnLst/>
            <a:rect l="l" t="t" r="r" b="b"/>
            <a:pathLst>
              <a:path w="2953803" h="2969028">
                <a:moveTo>
                  <a:pt x="0" y="0"/>
                </a:moveTo>
                <a:lnTo>
                  <a:pt x="2953803" y="0"/>
                </a:lnTo>
                <a:lnTo>
                  <a:pt x="2953803" y="2969028"/>
                </a:lnTo>
                <a:lnTo>
                  <a:pt x="0" y="2969028"/>
                </a:lnTo>
                <a:lnTo>
                  <a:pt x="0" y="0"/>
                </a:lnTo>
                <a:close/>
              </a:path>
            </a:pathLst>
          </a:custGeom>
          <a:blipFill>
            <a:blip r:embed="rId8"/>
            <a:stretch>
              <a:fillRect/>
            </a:stretch>
          </a:blipFill>
        </p:spPr>
      </p:sp>
      <p:sp>
        <p:nvSpPr>
          <p:cNvPr id="6" name="Freeform 6"/>
          <p:cNvSpPr/>
          <p:nvPr/>
        </p:nvSpPr>
        <p:spPr>
          <a:xfrm>
            <a:off x="513099" y="5457825"/>
            <a:ext cx="3078594" cy="3094463"/>
          </a:xfrm>
          <a:custGeom>
            <a:avLst/>
            <a:gdLst/>
            <a:ahLst/>
            <a:cxnLst/>
            <a:rect l="l" t="t" r="r" b="b"/>
            <a:pathLst>
              <a:path w="3078594" h="3094463">
                <a:moveTo>
                  <a:pt x="0" y="0"/>
                </a:moveTo>
                <a:lnTo>
                  <a:pt x="3078594" y="0"/>
                </a:lnTo>
                <a:lnTo>
                  <a:pt x="3078594" y="3094463"/>
                </a:lnTo>
                <a:lnTo>
                  <a:pt x="0" y="3094463"/>
                </a:lnTo>
                <a:lnTo>
                  <a:pt x="0" y="0"/>
                </a:lnTo>
                <a:close/>
              </a:path>
            </a:pathLst>
          </a:custGeom>
          <a:blipFill>
            <a:blip r:embed="rId8"/>
            <a:stretch>
              <a:fillRect/>
            </a:stretch>
          </a:blipFill>
        </p:spPr>
      </p:sp>
      <p:sp>
        <p:nvSpPr>
          <p:cNvPr id="7" name="Freeform 7"/>
          <p:cNvSpPr/>
          <p:nvPr/>
        </p:nvSpPr>
        <p:spPr>
          <a:xfrm>
            <a:off x="4588423" y="1507818"/>
            <a:ext cx="3121418" cy="3146591"/>
          </a:xfrm>
          <a:custGeom>
            <a:avLst/>
            <a:gdLst/>
            <a:ahLst/>
            <a:cxnLst/>
            <a:rect l="l" t="t" r="r" b="b"/>
            <a:pathLst>
              <a:path w="3121418" h="3146591">
                <a:moveTo>
                  <a:pt x="0" y="0"/>
                </a:moveTo>
                <a:lnTo>
                  <a:pt x="3121419" y="0"/>
                </a:lnTo>
                <a:lnTo>
                  <a:pt x="3121419" y="3146591"/>
                </a:lnTo>
                <a:lnTo>
                  <a:pt x="0" y="3146591"/>
                </a:lnTo>
                <a:lnTo>
                  <a:pt x="0" y="0"/>
                </a:lnTo>
                <a:close/>
              </a:path>
            </a:pathLst>
          </a:custGeom>
          <a:blipFill>
            <a:blip r:embed="rId9"/>
            <a:stretch>
              <a:fillRect/>
            </a:stretch>
          </a:blipFill>
        </p:spPr>
      </p:sp>
      <p:sp>
        <p:nvSpPr>
          <p:cNvPr id="8" name="Freeform 8"/>
          <p:cNvSpPr/>
          <p:nvPr/>
        </p:nvSpPr>
        <p:spPr>
          <a:xfrm>
            <a:off x="9136857" y="1507818"/>
            <a:ext cx="3214755" cy="3183298"/>
          </a:xfrm>
          <a:custGeom>
            <a:avLst/>
            <a:gdLst/>
            <a:ahLst/>
            <a:cxnLst/>
            <a:rect l="l" t="t" r="r" b="b"/>
            <a:pathLst>
              <a:path w="3214755" h="3183298">
                <a:moveTo>
                  <a:pt x="0" y="0"/>
                </a:moveTo>
                <a:lnTo>
                  <a:pt x="3214754" y="0"/>
                </a:lnTo>
                <a:lnTo>
                  <a:pt x="3214754" y="3183298"/>
                </a:lnTo>
                <a:lnTo>
                  <a:pt x="0" y="3183298"/>
                </a:lnTo>
                <a:lnTo>
                  <a:pt x="0" y="0"/>
                </a:lnTo>
                <a:close/>
              </a:path>
            </a:pathLst>
          </a:custGeom>
          <a:blipFill>
            <a:blip r:embed="rId10"/>
            <a:stretch>
              <a:fillRect r="-341"/>
            </a:stretch>
          </a:blipFill>
        </p:spPr>
      </p:sp>
      <p:sp>
        <p:nvSpPr>
          <p:cNvPr id="9" name="Freeform 9"/>
          <p:cNvSpPr/>
          <p:nvPr/>
        </p:nvSpPr>
        <p:spPr>
          <a:xfrm>
            <a:off x="4636500" y="5524386"/>
            <a:ext cx="3073342" cy="3044348"/>
          </a:xfrm>
          <a:custGeom>
            <a:avLst/>
            <a:gdLst/>
            <a:ahLst/>
            <a:cxnLst/>
            <a:rect l="l" t="t" r="r" b="b"/>
            <a:pathLst>
              <a:path w="3073342" h="3044348">
                <a:moveTo>
                  <a:pt x="0" y="0"/>
                </a:moveTo>
                <a:lnTo>
                  <a:pt x="3073342" y="0"/>
                </a:lnTo>
                <a:lnTo>
                  <a:pt x="3073342" y="3044348"/>
                </a:lnTo>
                <a:lnTo>
                  <a:pt x="0" y="3044348"/>
                </a:lnTo>
                <a:lnTo>
                  <a:pt x="0" y="0"/>
                </a:lnTo>
                <a:close/>
              </a:path>
            </a:pathLst>
          </a:custGeom>
          <a:blipFill>
            <a:blip r:embed="rId11"/>
            <a:stretch>
              <a:fillRect/>
            </a:stretch>
          </a:blipFill>
        </p:spPr>
      </p:sp>
      <p:sp>
        <p:nvSpPr>
          <p:cNvPr id="10" name="Freeform 10"/>
          <p:cNvSpPr/>
          <p:nvPr/>
        </p:nvSpPr>
        <p:spPr>
          <a:xfrm>
            <a:off x="9034661" y="5524386"/>
            <a:ext cx="3163619" cy="3157639"/>
          </a:xfrm>
          <a:custGeom>
            <a:avLst/>
            <a:gdLst/>
            <a:ahLst/>
            <a:cxnLst/>
            <a:rect l="l" t="t" r="r" b="b"/>
            <a:pathLst>
              <a:path w="3163619" h="3157639">
                <a:moveTo>
                  <a:pt x="0" y="0"/>
                </a:moveTo>
                <a:lnTo>
                  <a:pt x="3163619" y="0"/>
                </a:lnTo>
                <a:lnTo>
                  <a:pt x="3163619" y="3157639"/>
                </a:lnTo>
                <a:lnTo>
                  <a:pt x="0" y="3157639"/>
                </a:lnTo>
                <a:lnTo>
                  <a:pt x="0" y="0"/>
                </a:lnTo>
                <a:close/>
              </a:path>
            </a:pathLst>
          </a:custGeom>
          <a:blipFill>
            <a:blip r:embed="rId12"/>
            <a:stretch>
              <a:fillRect/>
            </a:stretch>
          </a:blipFill>
        </p:spPr>
      </p:sp>
      <p:sp>
        <p:nvSpPr>
          <p:cNvPr id="11" name="Freeform 11"/>
          <p:cNvSpPr/>
          <p:nvPr/>
        </p:nvSpPr>
        <p:spPr>
          <a:xfrm>
            <a:off x="13023061" y="5487853"/>
            <a:ext cx="3188146" cy="3194172"/>
          </a:xfrm>
          <a:custGeom>
            <a:avLst/>
            <a:gdLst/>
            <a:ahLst/>
            <a:cxnLst/>
            <a:rect l="l" t="t" r="r" b="b"/>
            <a:pathLst>
              <a:path w="3188146" h="3194172">
                <a:moveTo>
                  <a:pt x="0" y="0"/>
                </a:moveTo>
                <a:lnTo>
                  <a:pt x="3188146" y="0"/>
                </a:lnTo>
                <a:lnTo>
                  <a:pt x="3188146" y="3194172"/>
                </a:lnTo>
                <a:lnTo>
                  <a:pt x="0" y="3194172"/>
                </a:lnTo>
                <a:lnTo>
                  <a:pt x="0" y="0"/>
                </a:lnTo>
                <a:close/>
              </a:path>
            </a:pathLst>
          </a:custGeom>
          <a:blipFill>
            <a:blip r:embed="rId13"/>
            <a:stretch>
              <a:fillRect/>
            </a:stretch>
          </a:blipFill>
        </p:spPr>
      </p:sp>
      <p:sp>
        <p:nvSpPr>
          <p:cNvPr id="12" name="TextBox 12"/>
          <p:cNvSpPr txBox="1"/>
          <p:nvPr/>
        </p:nvSpPr>
        <p:spPr>
          <a:xfrm>
            <a:off x="643030" y="76588"/>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3" name="TextBox 13"/>
          <p:cNvSpPr txBox="1"/>
          <p:nvPr/>
        </p:nvSpPr>
        <p:spPr>
          <a:xfrm>
            <a:off x="755661" y="4820208"/>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4" name="TextBox 14"/>
          <p:cNvSpPr txBox="1"/>
          <p:nvPr/>
        </p:nvSpPr>
        <p:spPr>
          <a:xfrm>
            <a:off x="4125439" y="4815146"/>
            <a:ext cx="4149318"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Pattern/Sinusoidal based Noise </a:t>
            </a:r>
          </a:p>
        </p:txBody>
      </p:sp>
      <p:sp>
        <p:nvSpPr>
          <p:cNvPr id="15" name="TextBox 15"/>
          <p:cNvSpPr txBox="1"/>
          <p:nvPr/>
        </p:nvSpPr>
        <p:spPr>
          <a:xfrm>
            <a:off x="9261244" y="4915344"/>
            <a:ext cx="2710453"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Notch Filtered Image</a:t>
            </a:r>
          </a:p>
        </p:txBody>
      </p:sp>
      <p:sp>
        <p:nvSpPr>
          <p:cNvPr id="16" name="TextBox 16"/>
          <p:cNvSpPr txBox="1"/>
          <p:nvPr/>
        </p:nvSpPr>
        <p:spPr>
          <a:xfrm>
            <a:off x="920576" y="8769753"/>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7" name="TextBox 17"/>
          <p:cNvSpPr txBox="1"/>
          <p:nvPr/>
        </p:nvSpPr>
        <p:spPr>
          <a:xfrm>
            <a:off x="9351674" y="8935008"/>
            <a:ext cx="2864075"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Weiner Filtered Image</a:t>
            </a:r>
          </a:p>
        </p:txBody>
      </p:sp>
      <p:sp>
        <p:nvSpPr>
          <p:cNvPr id="18" name="TextBox 18"/>
          <p:cNvSpPr txBox="1"/>
          <p:nvPr/>
        </p:nvSpPr>
        <p:spPr>
          <a:xfrm>
            <a:off x="4811318" y="8926107"/>
            <a:ext cx="2809201"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Motion Blurred Image</a:t>
            </a:r>
          </a:p>
        </p:txBody>
      </p:sp>
      <p:sp>
        <p:nvSpPr>
          <p:cNvPr id="19" name="TextBox 19"/>
          <p:cNvSpPr txBox="1"/>
          <p:nvPr/>
        </p:nvSpPr>
        <p:spPr>
          <a:xfrm>
            <a:off x="12820502" y="8935008"/>
            <a:ext cx="3954477"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Custom Weiner Filtered Image</a:t>
            </a:r>
          </a:p>
        </p:txBody>
      </p:sp>
      <p:sp>
        <p:nvSpPr>
          <p:cNvPr id="20" name="TextBox 20"/>
          <p:cNvSpPr txBox="1"/>
          <p:nvPr/>
        </p:nvSpPr>
        <p:spPr>
          <a:xfrm>
            <a:off x="643030" y="1009650"/>
            <a:ext cx="4386170" cy="359783"/>
          </a:xfrm>
          <a:prstGeom prst="rect">
            <a:avLst/>
          </a:prstGeom>
        </p:spPr>
        <p:txBody>
          <a:bodyPr wrap="square" lIns="0" tIns="0" rIns="0" bIns="0" rtlCol="0" anchor="t">
            <a:spAutoFit/>
          </a:bodyPr>
          <a:lstStyle/>
          <a:p>
            <a:pPr algn="ctr">
              <a:lnSpc>
                <a:spcPts val="2843"/>
              </a:lnSpc>
              <a:spcBef>
                <a:spcPct val="0"/>
              </a:spcBef>
            </a:pPr>
            <a:r>
              <a:rPr lang="en-US" sz="2293" b="1" dirty="0">
                <a:solidFill>
                  <a:srgbClr val="8C52FF"/>
                </a:solidFill>
                <a:latin typeface="Poppins Bold"/>
                <a:ea typeface="Poppins Bold"/>
                <a:cs typeface="Poppins Bold"/>
                <a:sym typeface="Poppins Bold"/>
              </a:rPr>
              <a:t>Pneumonia Images: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TextBox 2"/>
          <p:cNvSpPr txBox="1"/>
          <p:nvPr/>
        </p:nvSpPr>
        <p:spPr>
          <a:xfrm>
            <a:off x="785910" y="1850700"/>
            <a:ext cx="13961578" cy="7407441"/>
          </a:xfrm>
          <a:prstGeom prst="rect">
            <a:avLst/>
          </a:prstGeom>
        </p:spPr>
        <p:txBody>
          <a:bodyPr lIns="0" tIns="0" rIns="0" bIns="0" rtlCol="0" anchor="t">
            <a:spAutoFit/>
          </a:bodyPr>
          <a:lstStyle/>
          <a:p>
            <a:pPr algn="l">
              <a:lnSpc>
                <a:spcPts val="2843"/>
              </a:lnSpc>
            </a:pPr>
            <a:r>
              <a:rPr lang="en-US" sz="2293" b="1">
                <a:solidFill>
                  <a:srgbClr val="FFFFFF"/>
                </a:solidFill>
                <a:latin typeface="Poppins Bold"/>
                <a:ea typeface="Poppins Bold"/>
                <a:cs typeface="Poppins Bold"/>
                <a:sym typeface="Poppins Bold"/>
              </a:rPr>
              <a:t>We can observe after looking at the images that for Gaussian noise gaussian filter worked best </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Salt and pepper noise median filter worked best </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mixture of gaussian and S&amp;P Alpha Trimmed Mean filter effectively removes the noise</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Patterned/Sinusoidal Noise Notch filter effectively removes the noise</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Motion Blurred Noise Weiner filter works good but the</a:t>
            </a:r>
            <a:r>
              <a:rPr lang="en-US" sz="2293" b="1">
                <a:solidFill>
                  <a:srgbClr val="FF3131"/>
                </a:solidFill>
                <a:latin typeface="Poppins Bold"/>
                <a:ea typeface="Poppins Bold"/>
                <a:cs typeface="Poppins Bold"/>
                <a:sym typeface="Poppins Bold"/>
              </a:rPr>
              <a:t> custom filter</a:t>
            </a:r>
            <a:r>
              <a:rPr lang="en-US" sz="2293" b="1">
                <a:solidFill>
                  <a:srgbClr val="FFFFFF"/>
                </a:solidFill>
                <a:latin typeface="Poppins Bold"/>
                <a:ea typeface="Poppins Bold"/>
                <a:cs typeface="Poppins Bold"/>
                <a:sym typeface="Poppins Bold"/>
              </a:rPr>
              <a:t> which we made performed better than original weiner filter. </a:t>
            </a:r>
            <a:r>
              <a:rPr lang="en-US" sz="2293">
                <a:solidFill>
                  <a:srgbClr val="FFFFFF"/>
                </a:solidFill>
                <a:latin typeface="Poppins"/>
                <a:ea typeface="Poppins"/>
                <a:cs typeface="Poppins"/>
                <a:sym typeface="Poppins"/>
              </a:rPr>
              <a:t>The custom_wiener function which we used: performs image deconvolution using the Wiener filtering principle in the frequency domain. It begins by padding the point spread function (PSF) to match the image size and centering it using np.roll. The input image and padded PSF are then transformed to the frequency domain using the Fast Fourier Transform (FFT). The conjugate of the PSF’s spectrum is computed, and a Wiener filter is formed using the formula                                    , where K is a small constant that prevents division by zero and controls noise suppression. The filtered spectrum is multiplied with the degraded image spectrum to estimate the restored image in the frequency domain, and the result is transformed back using the inverse FFT. Finally, the magnitude is taken and values are clipped between 0 and 1, producing a deblurred and denoised image.</a:t>
            </a:r>
          </a:p>
          <a:p>
            <a:pPr algn="l">
              <a:lnSpc>
                <a:spcPts val="2843"/>
              </a:lnSpc>
              <a:spcBef>
                <a:spcPct val="0"/>
              </a:spcBef>
            </a:pPr>
            <a:endParaRPr lang="en-US" sz="2293">
              <a:solidFill>
                <a:srgbClr val="FFFFFF"/>
              </a:solidFill>
              <a:latin typeface="Poppins"/>
              <a:ea typeface="Poppins"/>
              <a:cs typeface="Poppins"/>
              <a:sym typeface="Poppins"/>
            </a:endParaRPr>
          </a:p>
        </p:txBody>
      </p:sp>
      <p:sp>
        <p:nvSpPr>
          <p:cNvPr id="3" name="Freeform 3"/>
          <p:cNvSpPr/>
          <p:nvPr/>
        </p:nvSpPr>
        <p:spPr>
          <a:xfrm>
            <a:off x="6927244" y="7144894"/>
            <a:ext cx="2091610" cy="435392"/>
          </a:xfrm>
          <a:custGeom>
            <a:avLst/>
            <a:gdLst/>
            <a:ahLst/>
            <a:cxnLst/>
            <a:rect l="l" t="t" r="r" b="b"/>
            <a:pathLst>
              <a:path w="2091610" h="435392">
                <a:moveTo>
                  <a:pt x="0" y="0"/>
                </a:moveTo>
                <a:lnTo>
                  <a:pt x="2091610" y="0"/>
                </a:lnTo>
                <a:lnTo>
                  <a:pt x="2091610" y="435392"/>
                </a:lnTo>
                <a:lnTo>
                  <a:pt x="0" y="435392"/>
                </a:lnTo>
                <a:lnTo>
                  <a:pt x="0" y="0"/>
                </a:lnTo>
                <a:close/>
              </a:path>
            </a:pathLst>
          </a:custGeom>
          <a:blipFill>
            <a:blip r:embed="rId2"/>
            <a:stretch>
              <a:fillRect t="-6464" b="-6464"/>
            </a:stretch>
          </a:blipFill>
        </p:spPr>
      </p:sp>
      <p:sp>
        <p:nvSpPr>
          <p:cNvPr id="4" name="TextBox 4"/>
          <p:cNvSpPr txBox="1"/>
          <p:nvPr/>
        </p:nvSpPr>
        <p:spPr>
          <a:xfrm>
            <a:off x="643030" y="76588"/>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5" name="TextBox 5"/>
          <p:cNvSpPr txBox="1"/>
          <p:nvPr/>
        </p:nvSpPr>
        <p:spPr>
          <a:xfrm>
            <a:off x="785910" y="1225698"/>
            <a:ext cx="2624728" cy="415452"/>
          </a:xfrm>
          <a:prstGeom prst="rect">
            <a:avLst/>
          </a:prstGeom>
        </p:spPr>
        <p:txBody>
          <a:bodyPr lIns="0" tIns="0" rIns="0" bIns="0" rtlCol="0" anchor="t">
            <a:spAutoFit/>
          </a:bodyPr>
          <a:lstStyle/>
          <a:p>
            <a:pPr algn="ctr">
              <a:lnSpc>
                <a:spcPts val="3215"/>
              </a:lnSpc>
              <a:spcBef>
                <a:spcPct val="0"/>
              </a:spcBef>
            </a:pPr>
            <a:r>
              <a:rPr lang="en-US" sz="2593" b="1">
                <a:solidFill>
                  <a:srgbClr val="C1FF72"/>
                </a:solidFill>
                <a:latin typeface="Poppins Bold"/>
                <a:ea typeface="Poppins Bold"/>
                <a:cs typeface="Poppins Bold"/>
                <a:sym typeface="Poppins Bold"/>
              </a:rPr>
              <a:t>OBSERVATIONS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4. Hand Crafted Features Extraction</a:t>
            </a:r>
          </a:p>
        </p:txBody>
      </p:sp>
      <p:sp>
        <p:nvSpPr>
          <p:cNvPr id="6" name="TextBox 6"/>
          <p:cNvSpPr txBox="1"/>
          <p:nvPr/>
        </p:nvSpPr>
        <p:spPr>
          <a:xfrm>
            <a:off x="75088" y="1779331"/>
            <a:ext cx="18212912" cy="7731834"/>
          </a:xfrm>
          <a:prstGeom prst="rect">
            <a:avLst/>
          </a:prstGeom>
        </p:spPr>
        <p:txBody>
          <a:bodyPr lIns="0" tIns="0" rIns="0" bIns="0" rtlCol="0" anchor="t">
            <a:spAutoFit/>
          </a:bodyPr>
          <a:lstStyle/>
          <a:p>
            <a:pPr marL="646230" lvl="1" indent="-323115" algn="just">
              <a:lnSpc>
                <a:spcPts val="3711"/>
              </a:lnSpc>
              <a:buAutoNum type="arabicPeriod"/>
            </a:pPr>
            <a:r>
              <a:rPr lang="en-US" sz="2993" b="1">
                <a:solidFill>
                  <a:srgbClr val="FF751F"/>
                </a:solidFill>
                <a:latin typeface="Poppins Bold"/>
                <a:ea typeface="Poppins Bold"/>
                <a:cs typeface="Poppins Bold"/>
                <a:sym typeface="Poppins Bold"/>
              </a:rPr>
              <a:t>Basic Statistical Features:</a:t>
            </a:r>
          </a:p>
          <a:p>
            <a:pPr marL="430335" lvl="1" indent="-215168" algn="just">
              <a:lnSpc>
                <a:spcPts val="2471"/>
              </a:lnSpc>
              <a:buFont typeface="Arial"/>
              <a:buChar char="•"/>
            </a:pPr>
            <a:r>
              <a:rPr lang="en-US" sz="1993" b="1">
                <a:solidFill>
                  <a:srgbClr val="FFDE59"/>
                </a:solidFill>
                <a:latin typeface="Poppins Bold"/>
                <a:ea typeface="Poppins Bold"/>
                <a:cs typeface="Poppins Bold"/>
                <a:sym typeface="Poppins Bold"/>
              </a:rPr>
              <a:t>We extracted Intensity Distribution features such as mean, standard deviation, and variance to describe the overall brightness and contrast variations within the image.</a:t>
            </a:r>
          </a:p>
          <a:p>
            <a:pPr marL="430335" lvl="1" indent="-215168" algn="just">
              <a:lnSpc>
                <a:spcPts val="2471"/>
              </a:lnSpc>
              <a:buFont typeface="Arial"/>
              <a:buChar char="•"/>
            </a:pPr>
            <a:r>
              <a:rPr lang="en-US" sz="1993" b="1">
                <a:solidFill>
                  <a:srgbClr val="FFDE59"/>
                </a:solidFill>
                <a:latin typeface="Poppins Bold"/>
                <a:ea typeface="Poppins Bold"/>
                <a:cs typeface="Poppins Bold"/>
                <a:sym typeface="Poppins Bold"/>
              </a:rPr>
              <a:t>We calculated Shape Characteristics like skewness and kurtosis to analyze the asymmetry and peakedness of the intensity distribution.</a:t>
            </a:r>
          </a:p>
          <a:p>
            <a:pPr marL="430335" lvl="1" indent="-215168" algn="just">
              <a:lnSpc>
                <a:spcPts val="2471"/>
              </a:lnSpc>
              <a:buFont typeface="Arial"/>
              <a:buChar char="•"/>
            </a:pPr>
            <a:r>
              <a:rPr lang="en-US" sz="1993" b="1">
                <a:solidFill>
                  <a:srgbClr val="FFDE59"/>
                </a:solidFill>
                <a:latin typeface="Poppins Bold"/>
                <a:ea typeface="Poppins Bold"/>
                <a:cs typeface="Poppins Bold"/>
                <a:sym typeface="Poppins Bold"/>
              </a:rPr>
              <a:t>We computed Shannon Entropy to measure the information content or randomness present in the image.</a:t>
            </a:r>
          </a:p>
          <a:p>
            <a:pPr algn="just">
              <a:lnSpc>
                <a:spcPts val="3835"/>
              </a:lnSpc>
            </a:pPr>
            <a:r>
              <a:rPr lang="en-US" sz="3093" b="1">
                <a:solidFill>
                  <a:srgbClr val="CB6CE6"/>
                </a:solidFill>
                <a:latin typeface="Poppins Bold"/>
                <a:ea typeface="Poppins Bold"/>
                <a:cs typeface="Poppins Bold"/>
                <a:sym typeface="Poppins Bold"/>
              </a:rPr>
              <a:t>    </a:t>
            </a:r>
            <a:r>
              <a:rPr lang="en-US" sz="3093" b="1">
                <a:solidFill>
                  <a:srgbClr val="7ED957"/>
                </a:solidFill>
                <a:latin typeface="Poppins Bold"/>
                <a:ea typeface="Poppins Bold"/>
                <a:cs typeface="Poppins Bold"/>
                <a:sym typeface="Poppins Bold"/>
              </a:rPr>
              <a:t>2. Texture Analysis (GLCM):</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We performed Gray-Level Co-occurrence Matrix (GLCM) analysis to capture spatial relationships between pixel intensities.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Contrast was used to measure local intensity variations.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Dissimilarity quantified the difference between neighboring pixel values.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Homogeneity evaluated the uniformity or smoothness of the texture.</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Energy represented the texture uniformity or repetition of intensity patterns.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Correlation measured the linear dependency between neighboring pixel intensities.</a:t>
            </a:r>
          </a:p>
          <a:p>
            <a:pPr algn="just">
              <a:lnSpc>
                <a:spcPts val="3711"/>
              </a:lnSpc>
            </a:pPr>
            <a:r>
              <a:rPr lang="en-US" sz="2993" b="1">
                <a:solidFill>
                  <a:srgbClr val="CB6CE6"/>
                </a:solidFill>
                <a:latin typeface="Poppins Bold"/>
                <a:ea typeface="Poppins Bold"/>
                <a:cs typeface="Poppins Bold"/>
                <a:sym typeface="Poppins Bold"/>
              </a:rPr>
              <a:t>  </a:t>
            </a:r>
            <a:r>
              <a:rPr lang="en-US" sz="2993" b="1">
                <a:solidFill>
                  <a:srgbClr val="0CC0DF"/>
                </a:solidFill>
                <a:latin typeface="Poppins Bold"/>
                <a:ea typeface="Poppins Bold"/>
                <a:cs typeface="Poppins Bold"/>
                <a:sym typeface="Poppins Bold"/>
              </a:rPr>
              <a:t>  3.Local Binary Patterns (LBP):</a:t>
            </a:r>
          </a:p>
          <a:p>
            <a:pPr marL="430335" lvl="1" indent="-215168" algn="just">
              <a:lnSpc>
                <a:spcPts val="2471"/>
              </a:lnSpc>
              <a:buFont typeface="Arial"/>
              <a:buChar char="•"/>
            </a:pPr>
            <a:r>
              <a:rPr lang="en-US" sz="1993" b="1">
                <a:solidFill>
                  <a:srgbClr val="5CE1E6"/>
                </a:solidFill>
                <a:latin typeface="Poppins Bold"/>
                <a:ea typeface="Poppins Bold"/>
                <a:cs typeface="Poppins Bold"/>
                <a:sym typeface="Poppins Bold"/>
              </a:rPr>
              <a:t>We applied Uniform LBP using an 8-point neighborhood with radius 1 to encode local texture patterns.</a:t>
            </a:r>
          </a:p>
          <a:p>
            <a:pPr marL="430335" lvl="1" indent="-215168" algn="just">
              <a:lnSpc>
                <a:spcPts val="2471"/>
              </a:lnSpc>
              <a:buFont typeface="Arial"/>
              <a:buChar char="•"/>
            </a:pPr>
            <a:r>
              <a:rPr lang="en-US" sz="1993" b="1">
                <a:solidFill>
                  <a:srgbClr val="5CE1E6"/>
                </a:solidFill>
                <a:latin typeface="Poppins Bold"/>
                <a:ea typeface="Poppins Bold"/>
                <a:cs typeface="Poppins Bold"/>
                <a:sym typeface="Poppins Bold"/>
              </a:rPr>
              <a:t>We computed Histogram Features with a 9-bin distribution to capture the frequency of different local patterns.</a:t>
            </a:r>
          </a:p>
          <a:p>
            <a:pPr algn="just">
              <a:lnSpc>
                <a:spcPts val="3959"/>
              </a:lnSpc>
            </a:pPr>
            <a:r>
              <a:rPr lang="en-US" sz="3193" b="1">
                <a:solidFill>
                  <a:srgbClr val="CB6CE6"/>
                </a:solidFill>
                <a:latin typeface="Poppins Bold"/>
                <a:ea typeface="Poppins Bold"/>
                <a:cs typeface="Poppins Bold"/>
                <a:sym typeface="Poppins Bold"/>
              </a:rPr>
              <a:t>    </a:t>
            </a:r>
            <a:r>
              <a:rPr lang="en-US" sz="3193" b="1">
                <a:solidFill>
                  <a:srgbClr val="FF3131"/>
                </a:solidFill>
                <a:latin typeface="Poppins Bold"/>
                <a:ea typeface="Poppins Bold"/>
                <a:cs typeface="Poppins Bold"/>
                <a:sym typeface="Poppins Bold"/>
              </a:rPr>
              <a:t> 4.Shape Descriptors:</a:t>
            </a:r>
          </a:p>
          <a:p>
            <a:pPr marL="430335" lvl="1" indent="-215168" algn="just">
              <a:lnSpc>
                <a:spcPts val="2471"/>
              </a:lnSpc>
              <a:buFont typeface="Arial"/>
              <a:buChar char="•"/>
            </a:pPr>
            <a:r>
              <a:rPr lang="en-US" sz="1993" b="1">
                <a:solidFill>
                  <a:srgbClr val="FF5757"/>
                </a:solidFill>
                <a:latin typeface="Poppins Bold"/>
                <a:ea typeface="Poppins Bold"/>
                <a:cs typeface="Poppins Bold"/>
                <a:sym typeface="Poppins Bold"/>
              </a:rPr>
              <a:t>We extracted Hu Moments, which are seven rotation-invariant shape moments, to describe the geometric and spatial characteristics of image regions.</a:t>
            </a:r>
          </a:p>
          <a:p>
            <a:pPr algn="just">
              <a:lnSpc>
                <a:spcPts val="2471"/>
              </a:lnSpc>
            </a:pPr>
            <a:endParaRPr lang="en-US" sz="1993" b="1">
              <a:solidFill>
                <a:srgbClr val="FF5757"/>
              </a:solidFill>
              <a:latin typeface="Poppins Bold"/>
              <a:ea typeface="Poppins Bold"/>
              <a:cs typeface="Poppins Bold"/>
              <a:sym typeface="Poppins Bold"/>
            </a:endParaRPr>
          </a:p>
          <a:p>
            <a:pPr algn="just">
              <a:lnSpc>
                <a:spcPts val="2471"/>
              </a:lnSpc>
            </a:pPr>
            <a:r>
              <a:rPr lang="en-US" sz="1993" b="1">
                <a:solidFill>
                  <a:srgbClr val="FFFFFF"/>
                </a:solidFill>
                <a:latin typeface="Poppins Bold"/>
                <a:ea typeface="Poppins Bold"/>
                <a:cs typeface="Poppins Bold"/>
                <a:sym typeface="Poppins Bold"/>
              </a:rPr>
              <a:t>All features were extracted and saved in a csv file which was later used for evaluations.</a:t>
            </a:r>
          </a:p>
          <a:p>
            <a:pPr algn="just">
              <a:lnSpc>
                <a:spcPts val="2471"/>
              </a:lnSpc>
            </a:pPr>
            <a:endParaRPr lang="en-US" sz="1993" b="1">
              <a:solidFill>
                <a:srgbClr val="FFFFFF"/>
              </a:solidFill>
              <a:latin typeface="Poppins Bold"/>
              <a:ea typeface="Poppins Bold"/>
              <a:cs typeface="Poppins Bold"/>
              <a:sym typeface="Poppins Bold"/>
            </a:endParaRPr>
          </a:p>
          <a:p>
            <a:pPr algn="just">
              <a:lnSpc>
                <a:spcPts val="2471"/>
              </a:lnSpc>
            </a:pPr>
            <a:endParaRPr lang="en-US" sz="1993" b="1">
              <a:solidFill>
                <a:srgbClr val="FFFFFF"/>
              </a:solidFill>
              <a:latin typeface="Poppins Bold"/>
              <a:ea typeface="Poppins Bold"/>
              <a:cs typeface="Poppins Bold"/>
              <a:sym typeface="Poppins Bold"/>
            </a:endParaRPr>
          </a:p>
          <a:p>
            <a:pPr algn="just">
              <a:lnSpc>
                <a:spcPts val="2471"/>
              </a:lnSpc>
            </a:pPr>
            <a:endParaRPr lang="en-US" sz="1993" b="1">
              <a:solidFill>
                <a:srgbClr val="FFFFFF"/>
              </a:solidFill>
              <a:latin typeface="Poppins Bold"/>
              <a:ea typeface="Poppins Bold"/>
              <a:cs typeface="Poppins Bold"/>
              <a:sym typeface="Poppi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95603" y="4635933"/>
            <a:ext cx="7370942" cy="4966172"/>
          </a:xfrm>
          <a:custGeom>
            <a:avLst/>
            <a:gdLst/>
            <a:ahLst/>
            <a:cxnLst/>
            <a:rect l="l" t="t" r="r" b="b"/>
            <a:pathLst>
              <a:path w="7370942" h="4966172">
                <a:moveTo>
                  <a:pt x="0" y="0"/>
                </a:moveTo>
                <a:lnTo>
                  <a:pt x="7370942" y="0"/>
                </a:lnTo>
                <a:lnTo>
                  <a:pt x="7370942" y="4966172"/>
                </a:lnTo>
                <a:lnTo>
                  <a:pt x="0" y="4966172"/>
                </a:lnTo>
                <a:lnTo>
                  <a:pt x="0" y="0"/>
                </a:lnTo>
                <a:close/>
              </a:path>
            </a:pathLst>
          </a:custGeom>
          <a:blipFill>
            <a:blip r:embed="rId8"/>
            <a:stretch>
              <a:fillRect/>
            </a:stretch>
          </a:blipFill>
        </p:spPr>
      </p:sp>
      <p:sp>
        <p:nvSpPr>
          <p:cNvPr id="6" name="Freeform 6"/>
          <p:cNvSpPr/>
          <p:nvPr/>
        </p:nvSpPr>
        <p:spPr>
          <a:xfrm>
            <a:off x="9285486" y="4502713"/>
            <a:ext cx="8342564" cy="5099392"/>
          </a:xfrm>
          <a:custGeom>
            <a:avLst/>
            <a:gdLst/>
            <a:ahLst/>
            <a:cxnLst/>
            <a:rect l="l" t="t" r="r" b="b"/>
            <a:pathLst>
              <a:path w="8342564" h="5099392">
                <a:moveTo>
                  <a:pt x="0" y="0"/>
                </a:moveTo>
                <a:lnTo>
                  <a:pt x="8342564" y="0"/>
                </a:lnTo>
                <a:lnTo>
                  <a:pt x="8342564" y="5099392"/>
                </a:lnTo>
                <a:lnTo>
                  <a:pt x="0" y="5099392"/>
                </a:lnTo>
                <a:lnTo>
                  <a:pt x="0" y="0"/>
                </a:lnTo>
                <a:close/>
              </a:path>
            </a:pathLst>
          </a:custGeom>
          <a:blipFill>
            <a:blip r:embed="rId9"/>
            <a:stretch>
              <a:fillRect/>
            </a:stretch>
          </a:blipFill>
        </p:spPr>
      </p:sp>
      <p:sp>
        <p:nvSpPr>
          <p:cNvPr id="7" name="TextBox 7"/>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4. Hand Crafted Features Extraction</a:t>
            </a:r>
          </a:p>
        </p:txBody>
      </p:sp>
      <p:sp>
        <p:nvSpPr>
          <p:cNvPr id="8" name="TextBox 8"/>
          <p:cNvSpPr txBox="1"/>
          <p:nvPr/>
        </p:nvSpPr>
        <p:spPr>
          <a:xfrm>
            <a:off x="282971" y="1300786"/>
            <a:ext cx="18005029" cy="2457187"/>
          </a:xfrm>
          <a:prstGeom prst="rect">
            <a:avLst/>
          </a:prstGeom>
        </p:spPr>
        <p:txBody>
          <a:bodyPr lIns="0" tIns="0" rIns="0" bIns="0" rtlCol="0" anchor="t">
            <a:spAutoFit/>
          </a:bodyPr>
          <a:lstStyle/>
          <a:p>
            <a:pPr algn="l">
              <a:lnSpc>
                <a:spcPts val="2471"/>
              </a:lnSpc>
            </a:pPr>
            <a:r>
              <a:rPr lang="en-US" sz="1993" b="1">
                <a:solidFill>
                  <a:srgbClr val="FF5757"/>
                </a:solidFill>
                <a:latin typeface="Poppins Bold"/>
                <a:ea typeface="Poppins Bold"/>
                <a:cs typeface="Poppins Bold"/>
                <a:sym typeface="Poppins Bold"/>
              </a:rPr>
              <a:t>Hand crafted csv had: </a:t>
            </a:r>
          </a:p>
          <a:p>
            <a:pPr algn="l">
              <a:lnSpc>
                <a:spcPts val="2471"/>
              </a:lnSpc>
            </a:pPr>
            <a:r>
              <a:rPr lang="en-US" sz="1993" b="1">
                <a:solidFill>
                  <a:srgbClr val="0CC0DF"/>
                </a:solidFill>
                <a:latin typeface="Poppins Bold"/>
                <a:ea typeface="Poppins Bold"/>
                <a:cs typeface="Poppins Bold"/>
                <a:sym typeface="Poppins Bold"/>
              </a:rPr>
              <a:t>Shape: (230, 30) </a:t>
            </a:r>
          </a:p>
          <a:p>
            <a:pPr algn="l">
              <a:lnSpc>
                <a:spcPts val="2471"/>
              </a:lnSpc>
            </a:pPr>
            <a:r>
              <a:rPr lang="en-US" sz="1993" b="1">
                <a:solidFill>
                  <a:srgbClr val="0CC0DF"/>
                </a:solidFill>
                <a:latin typeface="Poppins Bold"/>
                <a:ea typeface="Poppins Bold"/>
                <a:cs typeface="Poppins Bold"/>
                <a:sym typeface="Poppins Bold"/>
              </a:rPr>
              <a:t>Original Images: ['Atelectasis' 'Cardiomegaly' 'Consolidation' 'Edema' 'Effusion' 'Emphysema' 'Fibrosis' 'No Finding' 'Pneumonia' 'Pneumothorax'] </a:t>
            </a:r>
          </a:p>
          <a:p>
            <a:pPr algn="l">
              <a:lnSpc>
                <a:spcPts val="2471"/>
              </a:lnSpc>
              <a:spcBef>
                <a:spcPct val="0"/>
              </a:spcBef>
            </a:pPr>
            <a:r>
              <a:rPr lang="en-US" sz="1993" b="1">
                <a:solidFill>
                  <a:srgbClr val="0CC0DF"/>
                </a:solidFill>
                <a:latin typeface="Poppins Bold"/>
                <a:ea typeface="Poppins Bold"/>
                <a:cs typeface="Poppins Bold"/>
                <a:sym typeface="Poppins Bold"/>
              </a:rPr>
              <a:t>Techniques: ['original' 'lowpass' 'highpass' 'gaussian_smooth' 'hist_eq' 'clahe' 'sobel' 'prewitt' 'freq_sharpen' 'laplacian' 'gaussian_noise_gaussianfilter' 'gaussian_noise_meanfilter' 'gaussian_noise_medianfilter' 'gaussian_noise_gmfilter' 's&amp;pnoise_gaussianfilter' 's&amp;pnoise_meanfilter' 's&amp;pnoise_medianfilter' 's&amp;pnoise_gmfilter' 'alpha_trimmed' 'bandreject' 'notch' 'wiener_original' 'wiener_custom']</a:t>
            </a:r>
          </a:p>
        </p:txBody>
      </p:sp>
      <p:sp>
        <p:nvSpPr>
          <p:cNvPr id="9" name="TextBox 9"/>
          <p:cNvSpPr txBox="1"/>
          <p:nvPr/>
        </p:nvSpPr>
        <p:spPr>
          <a:xfrm>
            <a:off x="471535" y="3954409"/>
            <a:ext cx="15768090" cy="323292"/>
          </a:xfrm>
          <a:prstGeom prst="rect">
            <a:avLst/>
          </a:prstGeom>
        </p:spPr>
        <p:txBody>
          <a:bodyPr lIns="0" tIns="0" rIns="0" bIns="0" rtlCol="0" anchor="t">
            <a:spAutoFit/>
          </a:bodyPr>
          <a:lstStyle/>
          <a:p>
            <a:pPr algn="ctr">
              <a:lnSpc>
                <a:spcPts val="2471"/>
              </a:lnSpc>
              <a:spcBef>
                <a:spcPct val="0"/>
              </a:spcBef>
            </a:pPr>
            <a:r>
              <a:rPr lang="en-US" sz="1993" b="1">
                <a:solidFill>
                  <a:srgbClr val="FFDE59"/>
                </a:solidFill>
                <a:latin typeface="Poppins Bold"/>
                <a:ea typeface="Poppins Bold"/>
                <a:cs typeface="Poppins Bold"/>
                <a:sym typeface="Poppins Bold"/>
              </a:rPr>
              <a:t>Below we are showing the stats for 1 class Atelectasis, in code we similarly have created for the rest 9 other classes aswell.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78756" y="2007738"/>
            <a:ext cx="8330686" cy="5831480"/>
          </a:xfrm>
          <a:custGeom>
            <a:avLst/>
            <a:gdLst/>
            <a:ahLst/>
            <a:cxnLst/>
            <a:rect l="l" t="t" r="r" b="b"/>
            <a:pathLst>
              <a:path w="8330686" h="5831480">
                <a:moveTo>
                  <a:pt x="0" y="0"/>
                </a:moveTo>
                <a:lnTo>
                  <a:pt x="8330686" y="0"/>
                </a:lnTo>
                <a:lnTo>
                  <a:pt x="8330686" y="5831480"/>
                </a:lnTo>
                <a:lnTo>
                  <a:pt x="0" y="5831480"/>
                </a:lnTo>
                <a:lnTo>
                  <a:pt x="0" y="0"/>
                </a:lnTo>
                <a:close/>
              </a:path>
            </a:pathLst>
          </a:custGeom>
          <a:blipFill>
            <a:blip r:embed="rId8"/>
            <a:stretch>
              <a:fillRect/>
            </a:stretch>
          </a:blipFill>
        </p:spPr>
      </p:sp>
      <p:sp>
        <p:nvSpPr>
          <p:cNvPr id="6" name="Freeform 6"/>
          <p:cNvSpPr/>
          <p:nvPr/>
        </p:nvSpPr>
        <p:spPr>
          <a:xfrm>
            <a:off x="9136857" y="2007738"/>
            <a:ext cx="8804906" cy="5921299"/>
          </a:xfrm>
          <a:custGeom>
            <a:avLst/>
            <a:gdLst/>
            <a:ahLst/>
            <a:cxnLst/>
            <a:rect l="l" t="t" r="r" b="b"/>
            <a:pathLst>
              <a:path w="8804906" h="5921299">
                <a:moveTo>
                  <a:pt x="0" y="0"/>
                </a:moveTo>
                <a:lnTo>
                  <a:pt x="8804905" y="0"/>
                </a:lnTo>
                <a:lnTo>
                  <a:pt x="8804905" y="5921299"/>
                </a:lnTo>
                <a:lnTo>
                  <a:pt x="0" y="5921299"/>
                </a:lnTo>
                <a:lnTo>
                  <a:pt x="0" y="0"/>
                </a:lnTo>
                <a:close/>
              </a:path>
            </a:pathLst>
          </a:custGeom>
          <a:blipFill>
            <a:blip r:embed="rId9"/>
            <a:stretch>
              <a:fillRect/>
            </a:stretch>
          </a:blipFill>
        </p:spPr>
      </p:sp>
      <p:sp>
        <p:nvSpPr>
          <p:cNvPr id="7" name="TextBox 7"/>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8" name="TextBox 8"/>
          <p:cNvSpPr txBox="1"/>
          <p:nvPr/>
        </p:nvSpPr>
        <p:spPr>
          <a:xfrm>
            <a:off x="258786" y="1426193"/>
            <a:ext cx="15768090" cy="323292"/>
          </a:xfrm>
          <a:prstGeom prst="rect">
            <a:avLst/>
          </a:prstGeom>
        </p:spPr>
        <p:txBody>
          <a:bodyPr lIns="0" tIns="0" rIns="0" bIns="0" rtlCol="0" anchor="t">
            <a:spAutoFit/>
          </a:bodyPr>
          <a:lstStyle/>
          <a:p>
            <a:pPr algn="ctr">
              <a:lnSpc>
                <a:spcPts val="2471"/>
              </a:lnSpc>
              <a:spcBef>
                <a:spcPct val="0"/>
              </a:spcBef>
            </a:pPr>
            <a:r>
              <a:rPr lang="en-US" sz="1993" b="1">
                <a:solidFill>
                  <a:srgbClr val="FFDE59"/>
                </a:solidFill>
                <a:latin typeface="Poppins Bold"/>
                <a:ea typeface="Poppins Bold"/>
                <a:cs typeface="Poppins Bold"/>
                <a:sym typeface="Poppins Bold"/>
              </a:rPr>
              <a:t>Below we are showing the stats for 1 class Atelectasis, in code we similarly have created for the rest 9 other classes aswell.</a:t>
            </a:r>
          </a:p>
        </p:txBody>
      </p:sp>
      <p:sp>
        <p:nvSpPr>
          <p:cNvPr id="9" name="TextBox 9"/>
          <p:cNvSpPr txBox="1"/>
          <p:nvPr/>
        </p:nvSpPr>
        <p:spPr>
          <a:xfrm>
            <a:off x="553961" y="9620064"/>
            <a:ext cx="13106951" cy="360333"/>
          </a:xfrm>
          <a:prstGeom prst="rect">
            <a:avLst/>
          </a:prstGeom>
        </p:spPr>
        <p:txBody>
          <a:bodyPr lIns="0" tIns="0" rIns="0" bIns="0" rtlCol="0" anchor="t">
            <a:spAutoFit/>
          </a:bodyPr>
          <a:lstStyle/>
          <a:p>
            <a:pPr algn="ctr">
              <a:lnSpc>
                <a:spcPts val="2719"/>
              </a:lnSpc>
              <a:spcBef>
                <a:spcPct val="0"/>
              </a:spcBef>
            </a:pPr>
            <a:r>
              <a:rPr lang="en-US" sz="2193" b="1">
                <a:solidFill>
                  <a:srgbClr val="FFDE59"/>
                </a:solidFill>
                <a:latin typeface="Poppins Bold"/>
                <a:ea typeface="Poppins Bold"/>
                <a:cs typeface="Poppins Bold"/>
                <a:sym typeface="Poppins Bold"/>
              </a:rPr>
              <a:t>In               the Average stats can also be found which are across all the classes images</a:t>
            </a:r>
          </a:p>
        </p:txBody>
      </p:sp>
      <p:sp>
        <p:nvSpPr>
          <p:cNvPr id="10" name="TextBox 10"/>
          <p:cNvSpPr txBox="1"/>
          <p:nvPr/>
        </p:nvSpPr>
        <p:spPr>
          <a:xfrm>
            <a:off x="131403" y="8219965"/>
            <a:ext cx="18025193" cy="295733"/>
          </a:xfrm>
          <a:prstGeom prst="rect">
            <a:avLst/>
          </a:prstGeom>
        </p:spPr>
        <p:txBody>
          <a:bodyPr lIns="0" tIns="0" rIns="0" bIns="0" rtlCol="0" anchor="t">
            <a:spAutoFit/>
          </a:bodyPr>
          <a:lstStyle/>
          <a:p>
            <a:pPr algn="ctr">
              <a:lnSpc>
                <a:spcPts val="2223"/>
              </a:lnSpc>
              <a:spcBef>
                <a:spcPct val="0"/>
              </a:spcBef>
            </a:pPr>
            <a:r>
              <a:rPr lang="en-US" sz="1793" b="1">
                <a:solidFill>
                  <a:srgbClr val="FF3131"/>
                </a:solidFill>
                <a:latin typeface="Poppins Bold"/>
                <a:ea typeface="Poppins Bold"/>
                <a:cs typeface="Poppins Bold"/>
                <a:sym typeface="Poppins Bold"/>
              </a:rPr>
              <a:t>LBP0, LBP1, LBP2, … are the individual feature components of the Local Binary Pattern histogram that encode different </a:t>
            </a:r>
            <a:r>
              <a:rPr lang="en-US" sz="1793" b="1" u="sng">
                <a:solidFill>
                  <a:srgbClr val="FF3131"/>
                </a:solidFill>
                <a:latin typeface="Poppins Bold"/>
                <a:ea typeface="Poppins Bold"/>
                <a:cs typeface="Poppins Bold"/>
                <a:sym typeface="Poppins Bold"/>
              </a:rPr>
              <a:t>LOCAL TEXTURE </a:t>
            </a:r>
            <a:r>
              <a:rPr lang="en-US" sz="1793" b="1">
                <a:solidFill>
                  <a:srgbClr val="FF3131"/>
                </a:solidFill>
                <a:latin typeface="Poppins Bold"/>
                <a:ea typeface="Poppins Bold"/>
                <a:cs typeface="Poppins Bold"/>
                <a:sym typeface="Poppins Bold"/>
              </a:rPr>
              <a:t>patterns in the image</a:t>
            </a:r>
          </a:p>
        </p:txBody>
      </p:sp>
      <p:sp>
        <p:nvSpPr>
          <p:cNvPr id="11" name="TextBox 11"/>
          <p:cNvSpPr txBox="1"/>
          <p:nvPr/>
        </p:nvSpPr>
        <p:spPr>
          <a:xfrm>
            <a:off x="258786" y="8496648"/>
            <a:ext cx="18650924" cy="1058875"/>
          </a:xfrm>
          <a:prstGeom prst="rect">
            <a:avLst/>
          </a:prstGeom>
        </p:spPr>
        <p:txBody>
          <a:bodyPr lIns="0" tIns="0" rIns="0" bIns="0" rtlCol="0" anchor="t">
            <a:spAutoFit/>
          </a:bodyPr>
          <a:lstStyle/>
          <a:p>
            <a:pPr algn="ctr">
              <a:lnSpc>
                <a:spcPts val="1975"/>
              </a:lnSpc>
            </a:pPr>
            <a:endParaRPr/>
          </a:p>
          <a:p>
            <a:pPr algn="l">
              <a:lnSpc>
                <a:spcPts val="2223"/>
              </a:lnSpc>
            </a:pPr>
            <a:r>
              <a:rPr lang="en-US" sz="1793" b="1">
                <a:solidFill>
                  <a:srgbClr val="FF3131"/>
                </a:solidFill>
                <a:latin typeface="Poppins Bold"/>
                <a:ea typeface="Poppins Bold"/>
                <a:cs typeface="Poppins Bold"/>
                <a:sym typeface="Poppins Bold"/>
              </a:rPr>
              <a:t>HuMoment_1, HuMoment_2, … are the seven invariant </a:t>
            </a:r>
            <a:r>
              <a:rPr lang="en-US" sz="1793" b="1" u="sng">
                <a:solidFill>
                  <a:srgbClr val="FF3131"/>
                </a:solidFill>
                <a:latin typeface="Poppins Bold"/>
                <a:ea typeface="Poppins Bold"/>
                <a:cs typeface="Poppins Bold"/>
                <a:sym typeface="Poppins Bold"/>
              </a:rPr>
              <a:t>SHAPE features</a:t>
            </a:r>
            <a:r>
              <a:rPr lang="en-US" sz="1793" b="1">
                <a:solidFill>
                  <a:srgbClr val="FF3131"/>
                </a:solidFill>
                <a:latin typeface="Poppins Bold"/>
                <a:ea typeface="Poppins Bold"/>
                <a:cs typeface="Poppins Bold"/>
                <a:sym typeface="Poppins Bold"/>
              </a:rPr>
              <a:t> that uniquely describe an object’s geometry, remaining unchanged under rotation, scaling, or translation.Each Hu Moment captures a specific geometric property of the image — such as symmetry, elongation, or spatial distributioN.</a:t>
            </a:r>
          </a:p>
          <a:p>
            <a:pPr algn="ctr">
              <a:lnSpc>
                <a:spcPts val="1975"/>
              </a:lnSpc>
              <a:spcBef>
                <a:spcPct val="0"/>
              </a:spcBef>
            </a:pPr>
            <a:endParaRPr lang="en-US" sz="1793" b="1">
              <a:solidFill>
                <a:srgbClr val="FF3131"/>
              </a:solidFill>
              <a:latin typeface="Poppins Bold"/>
              <a:ea typeface="Poppins Bold"/>
              <a:cs typeface="Poppins Bold"/>
              <a:sym typeface="Poppins Bold"/>
            </a:endParaRPr>
          </a:p>
        </p:txBody>
      </p:sp>
      <p:sp>
        <p:nvSpPr>
          <p:cNvPr id="12" name="TextBox 12"/>
          <p:cNvSpPr txBox="1"/>
          <p:nvPr/>
        </p:nvSpPr>
        <p:spPr>
          <a:xfrm>
            <a:off x="1509647" y="9620064"/>
            <a:ext cx="662156" cy="332461"/>
          </a:xfrm>
          <a:prstGeom prst="rect">
            <a:avLst/>
          </a:prstGeom>
        </p:spPr>
        <p:txBody>
          <a:bodyPr lIns="0" tIns="0" rIns="0" bIns="0" rtlCol="0" anchor="t">
            <a:spAutoFit/>
          </a:bodyPr>
          <a:lstStyle/>
          <a:p>
            <a:pPr algn="ctr">
              <a:lnSpc>
                <a:spcPts val="2548"/>
              </a:lnSpc>
              <a:spcBef>
                <a:spcPct val="0"/>
              </a:spcBef>
            </a:pPr>
            <a:r>
              <a:rPr lang="en-US" sz="2054" b="1" u="sng">
                <a:solidFill>
                  <a:srgbClr val="FFBD59"/>
                </a:solidFill>
                <a:latin typeface="Poppins Bold"/>
                <a:ea typeface="Poppins Bold"/>
                <a:cs typeface="Poppins Bold"/>
                <a:sym typeface="Poppins Bold"/>
                <a:hlinkClick r:id="rId10" tooltip="https://github.com/Tanay-iiitb/PC2"/>
              </a:rPr>
              <a:t>code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357376"/>
            <a:ext cx="11545079" cy="8658809"/>
          </a:xfrm>
          <a:custGeom>
            <a:avLst/>
            <a:gdLst/>
            <a:ahLst/>
            <a:cxnLst/>
            <a:rect l="l" t="t" r="r" b="b"/>
            <a:pathLst>
              <a:path w="11545079" h="8658809">
                <a:moveTo>
                  <a:pt x="0" y="0"/>
                </a:moveTo>
                <a:lnTo>
                  <a:pt x="11545079" y="0"/>
                </a:lnTo>
                <a:lnTo>
                  <a:pt x="11545079" y="8658809"/>
                </a:lnTo>
                <a:lnTo>
                  <a:pt x="0" y="8658809"/>
                </a:lnTo>
                <a:lnTo>
                  <a:pt x="0" y="0"/>
                </a:lnTo>
                <a:close/>
              </a:path>
            </a:pathLst>
          </a:custGeom>
          <a:blipFill>
            <a:blip r:embed="rId8"/>
            <a:stretch>
              <a:fillRect/>
            </a:stretch>
          </a:blipFill>
        </p:spPr>
      </p:sp>
      <p:sp>
        <p:nvSpPr>
          <p:cNvPr id="6" name="TextBox 6"/>
          <p:cNvSpPr txBox="1"/>
          <p:nvPr/>
        </p:nvSpPr>
        <p:spPr>
          <a:xfrm>
            <a:off x="12687447" y="1901487"/>
            <a:ext cx="5352629" cy="703233"/>
          </a:xfrm>
          <a:prstGeom prst="rect">
            <a:avLst/>
          </a:prstGeom>
        </p:spPr>
        <p:txBody>
          <a:bodyPr lIns="0" tIns="0" rIns="0" bIns="0" rtlCol="0" anchor="t">
            <a:spAutoFit/>
          </a:bodyPr>
          <a:lstStyle/>
          <a:p>
            <a:pPr algn="ctr">
              <a:lnSpc>
                <a:spcPts val="2719"/>
              </a:lnSpc>
            </a:pPr>
            <a:r>
              <a:rPr lang="en-US" sz="2193" b="1">
                <a:solidFill>
                  <a:srgbClr val="E2A9F1"/>
                </a:solidFill>
                <a:latin typeface="Poppins Bold"/>
                <a:ea typeface="Poppins Bold"/>
                <a:cs typeface="Poppins Bold"/>
                <a:sym typeface="Poppins Bold"/>
              </a:rPr>
              <a:t>Combined t-SNE visualization across </a:t>
            </a:r>
          </a:p>
          <a:p>
            <a:pPr algn="ctr">
              <a:lnSpc>
                <a:spcPts val="2719"/>
              </a:lnSpc>
              <a:spcBef>
                <a:spcPct val="0"/>
              </a:spcBef>
            </a:pPr>
            <a:r>
              <a:rPr lang="en-US" sz="2193" b="1">
                <a:solidFill>
                  <a:srgbClr val="E2A9F1"/>
                </a:solidFill>
                <a:latin typeface="Poppins Bold"/>
                <a:ea typeface="Poppins Bold"/>
                <a:cs typeface="Poppins Bold"/>
                <a:sym typeface="Poppins Bold"/>
              </a:rPr>
              <a:t>all techniques:</a:t>
            </a:r>
          </a:p>
        </p:txBody>
      </p:sp>
      <p:sp>
        <p:nvSpPr>
          <p:cNvPr id="7" name="TextBox 7"/>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8" name="TextBox 8"/>
          <p:cNvSpPr txBox="1"/>
          <p:nvPr/>
        </p:nvSpPr>
        <p:spPr>
          <a:xfrm>
            <a:off x="13084545" y="2955546"/>
            <a:ext cx="4446841" cy="4163473"/>
          </a:xfrm>
          <a:prstGeom prst="rect">
            <a:avLst/>
          </a:prstGeom>
        </p:spPr>
        <p:txBody>
          <a:bodyPr lIns="0" tIns="0" rIns="0" bIns="0" rtlCol="0" anchor="t">
            <a:spAutoFit/>
          </a:bodyPr>
          <a:lstStyle/>
          <a:p>
            <a:pPr algn="ctr">
              <a:lnSpc>
                <a:spcPts val="2223"/>
              </a:lnSpc>
              <a:spcBef>
                <a:spcPct val="0"/>
              </a:spcBef>
            </a:pPr>
            <a:r>
              <a:rPr lang="en-US" sz="1793" b="1">
                <a:solidFill>
                  <a:srgbClr val="FFDE59"/>
                </a:solidFill>
                <a:latin typeface="Poppins Bold"/>
                <a:ea typeface="Poppins Bold"/>
                <a:cs typeface="Poppins Bold"/>
                <a:sym typeface="Poppins Bold"/>
              </a:rPr>
              <a:t>The t-SNE plot reveals that medical images processed with different enhancement techniques form distinct clusters in the reduced-dimensional space, indicating that each technique introduces unique feature transformations; some techniques such as emboss, wavelet, and autocontrast show tight groupings, suggesting consistent effects, while others like gaussian_noise and speckle_noise exhibit broader dispersion, implying greater variability in image representation.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925677" y="2019238"/>
            <a:ext cx="6533604" cy="0"/>
          </a:xfrm>
          <a:prstGeom prst="line">
            <a:avLst/>
          </a:prstGeom>
          <a:ln w="257175" cap="flat">
            <a:solidFill>
              <a:srgbClr val="16E9F0"/>
            </a:solidFill>
            <a:prstDash val="solid"/>
            <a:headEnd type="none" w="sm" len="sm"/>
            <a:tailEnd type="none" w="sm" len="sm"/>
          </a:ln>
        </p:spPr>
      </p:sp>
      <p:sp>
        <p:nvSpPr>
          <p:cNvPr id="6" name="TextBox 6"/>
          <p:cNvSpPr txBox="1"/>
          <p:nvPr/>
        </p:nvSpPr>
        <p:spPr>
          <a:xfrm>
            <a:off x="925677" y="1071562"/>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Dataset Selection</a:t>
            </a:r>
          </a:p>
        </p:txBody>
      </p:sp>
      <p:sp>
        <p:nvSpPr>
          <p:cNvPr id="7" name="TextBox 7"/>
          <p:cNvSpPr txBox="1"/>
          <p:nvPr/>
        </p:nvSpPr>
        <p:spPr>
          <a:xfrm>
            <a:off x="1028700" y="2629545"/>
            <a:ext cx="14600652" cy="1012826"/>
          </a:xfrm>
          <a:prstGeom prst="rect">
            <a:avLst/>
          </a:prstGeom>
        </p:spPr>
        <p:txBody>
          <a:bodyPr lIns="0" tIns="0" rIns="0" bIns="0" rtlCol="0" anchor="t">
            <a:spAutoFit/>
          </a:bodyPr>
          <a:lstStyle/>
          <a:p>
            <a:pPr algn="just">
              <a:lnSpc>
                <a:spcPts val="4099"/>
              </a:lnSpc>
            </a:pPr>
            <a:r>
              <a:rPr lang="en-US" sz="2499">
                <a:solidFill>
                  <a:srgbClr val="FFFFFF"/>
                </a:solidFill>
                <a:latin typeface="Poppins"/>
                <a:ea typeface="Poppins"/>
                <a:cs typeface="Poppins"/>
                <a:sym typeface="Poppins"/>
              </a:rPr>
              <a:t>Our first task was to research and select a primary dataset for our Project Component 2. We focused on publicly available X-ray datasets.</a:t>
            </a:r>
          </a:p>
        </p:txBody>
      </p:sp>
      <p:sp>
        <p:nvSpPr>
          <p:cNvPr id="8" name="TextBox 8"/>
          <p:cNvSpPr txBox="1"/>
          <p:nvPr/>
        </p:nvSpPr>
        <p:spPr>
          <a:xfrm>
            <a:off x="749575" y="4939316"/>
            <a:ext cx="15955169" cy="2179703"/>
          </a:xfrm>
          <a:prstGeom prst="rect">
            <a:avLst/>
          </a:prstGeom>
        </p:spPr>
        <p:txBody>
          <a:bodyPr lIns="0" tIns="0" rIns="0" bIns="0" rtlCol="0" anchor="t">
            <a:spAutoFit/>
          </a:bodyPr>
          <a:lstStyle/>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NIH ChestX-ray14:</a:t>
            </a:r>
            <a:r>
              <a:rPr lang="en-US" sz="2399" spc="-95">
                <a:solidFill>
                  <a:srgbClr val="FFFFFF"/>
                </a:solidFill>
                <a:latin typeface="Poppins"/>
                <a:ea typeface="Poppins"/>
                <a:cs typeface="Poppins"/>
                <a:sym typeface="Poppins"/>
              </a:rPr>
              <a:t> A very large dataset from the NIH with 14 common thoracic pathologies.</a:t>
            </a:r>
          </a:p>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CheXpert</a:t>
            </a:r>
            <a:r>
              <a:rPr lang="en-US" sz="2399" spc="-95">
                <a:solidFill>
                  <a:srgbClr val="FFFFFF"/>
                </a:solidFill>
                <a:latin typeface="Poppins"/>
                <a:ea typeface="Poppins"/>
                <a:cs typeface="Poppins"/>
                <a:sym typeface="Poppins"/>
              </a:rPr>
              <a:t>: A large-scale chest X-ray dataset from Stanford, notable for its focus on handling label uncertainty.</a:t>
            </a:r>
          </a:p>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MIMIC-CXR:</a:t>
            </a:r>
            <a:r>
              <a:rPr lang="en-US" sz="2399" spc="-95">
                <a:solidFill>
                  <a:srgbClr val="FFFFFF"/>
                </a:solidFill>
                <a:latin typeface="Poppins"/>
                <a:ea typeface="Poppins"/>
                <a:cs typeface="Poppins"/>
                <a:sym typeface="Poppins"/>
              </a:rPr>
              <a:t> A comprehensive dataset linking chest X-rays with their associated free-text radiology reports.</a:t>
            </a:r>
          </a:p>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PadChest:</a:t>
            </a:r>
            <a:r>
              <a:rPr lang="en-US" sz="2399" spc="-95">
                <a:solidFill>
                  <a:srgbClr val="FFFFFF"/>
                </a:solidFill>
                <a:latin typeface="Poppins"/>
                <a:ea typeface="Poppins"/>
                <a:cs typeface="Poppins"/>
                <a:sym typeface="Poppins"/>
              </a:rPr>
              <a:t> A large, high-resolution dataset with over 160,000 images and 174 different findings.</a:t>
            </a:r>
          </a:p>
        </p:txBody>
      </p:sp>
      <p:sp>
        <p:nvSpPr>
          <p:cNvPr id="9" name="TextBox 9"/>
          <p:cNvSpPr txBox="1"/>
          <p:nvPr/>
        </p:nvSpPr>
        <p:spPr>
          <a:xfrm>
            <a:off x="444213" y="7909594"/>
            <a:ext cx="9136857" cy="483913"/>
          </a:xfrm>
          <a:prstGeom prst="rect">
            <a:avLst/>
          </a:prstGeom>
        </p:spPr>
        <p:txBody>
          <a:bodyPr lIns="0" tIns="0" rIns="0" bIns="0" rtlCol="0" anchor="t">
            <a:spAutoFit/>
          </a:bodyPr>
          <a:lstStyle/>
          <a:p>
            <a:pPr algn="ctr">
              <a:lnSpc>
                <a:spcPts val="3779"/>
              </a:lnSpc>
              <a:spcBef>
                <a:spcPct val="0"/>
              </a:spcBef>
            </a:pPr>
            <a:r>
              <a:rPr lang="en-US" sz="2699" spc="-107">
                <a:solidFill>
                  <a:srgbClr val="FFFFFF"/>
                </a:solidFill>
                <a:latin typeface="Poppins"/>
                <a:ea typeface="Poppins"/>
                <a:cs typeface="Poppins"/>
                <a:sym typeface="Poppins"/>
              </a:rPr>
              <a:t>Our Selected Dataset - </a:t>
            </a:r>
            <a:r>
              <a:rPr lang="en-US" sz="2699" b="1" spc="-107">
                <a:solidFill>
                  <a:srgbClr val="FFFFFF"/>
                </a:solidFill>
                <a:latin typeface="Poppins Bold"/>
                <a:ea typeface="Poppins Bold"/>
                <a:cs typeface="Poppins Bold"/>
                <a:sym typeface="Poppins Bold"/>
              </a:rPr>
              <a:t>NIH ChestX-ray14 dataset</a:t>
            </a:r>
          </a:p>
        </p:txBody>
      </p:sp>
      <p:sp>
        <p:nvSpPr>
          <p:cNvPr id="10" name="TextBox 10"/>
          <p:cNvSpPr txBox="1"/>
          <p:nvPr/>
        </p:nvSpPr>
        <p:spPr>
          <a:xfrm>
            <a:off x="925677" y="4061591"/>
            <a:ext cx="9904019" cy="572805"/>
          </a:xfrm>
          <a:prstGeom prst="rect">
            <a:avLst/>
          </a:prstGeom>
        </p:spPr>
        <p:txBody>
          <a:bodyPr lIns="0" tIns="0" rIns="0" bIns="0" rtlCol="0" anchor="t">
            <a:spAutoFit/>
          </a:bodyPr>
          <a:lstStyle/>
          <a:p>
            <a:pPr algn="ctr">
              <a:lnSpc>
                <a:spcPts val="4331"/>
              </a:lnSpc>
              <a:spcBef>
                <a:spcPct val="0"/>
              </a:spcBef>
            </a:pPr>
            <a:r>
              <a:rPr lang="en-US" sz="3493">
                <a:solidFill>
                  <a:srgbClr val="FFFFFF"/>
                </a:solidFill>
                <a:latin typeface="Poppins"/>
                <a:ea typeface="Poppins"/>
                <a:cs typeface="Poppins"/>
                <a:sym typeface="Poppins"/>
              </a:rPr>
              <a:t>Some Common datasets for Xrays we found:</a:t>
            </a:r>
          </a:p>
        </p:txBody>
      </p:sp>
      <p:sp>
        <p:nvSpPr>
          <p:cNvPr id="11" name="AutoShape 11"/>
          <p:cNvSpPr/>
          <p:nvPr/>
        </p:nvSpPr>
        <p:spPr>
          <a:xfrm>
            <a:off x="925677" y="1028700"/>
            <a:ext cx="6533604" cy="0"/>
          </a:xfrm>
          <a:prstGeom prst="line">
            <a:avLst/>
          </a:prstGeom>
          <a:ln w="257175" cap="flat">
            <a:solidFill>
              <a:srgbClr val="16E9F0"/>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47565" y="1509511"/>
            <a:ext cx="11454408" cy="8562170"/>
          </a:xfrm>
          <a:custGeom>
            <a:avLst/>
            <a:gdLst/>
            <a:ahLst/>
            <a:cxnLst/>
            <a:rect l="l" t="t" r="r" b="b"/>
            <a:pathLst>
              <a:path w="11454408" h="8562170">
                <a:moveTo>
                  <a:pt x="0" y="0"/>
                </a:moveTo>
                <a:lnTo>
                  <a:pt x="11454408" y="0"/>
                </a:lnTo>
                <a:lnTo>
                  <a:pt x="11454408" y="8562170"/>
                </a:lnTo>
                <a:lnTo>
                  <a:pt x="0" y="8562170"/>
                </a:lnTo>
                <a:lnTo>
                  <a:pt x="0" y="0"/>
                </a:lnTo>
                <a:close/>
              </a:path>
            </a:pathLst>
          </a:custGeom>
          <a:blipFill>
            <a:blip r:embed="rId8"/>
            <a:stretch>
              <a:fillRect/>
            </a:stretch>
          </a:blipFill>
        </p:spPr>
      </p:sp>
      <p:sp>
        <p:nvSpPr>
          <p:cNvPr id="6" name="TextBox 6"/>
          <p:cNvSpPr txBox="1"/>
          <p:nvPr/>
        </p:nvSpPr>
        <p:spPr>
          <a:xfrm>
            <a:off x="12578406" y="1177465"/>
            <a:ext cx="5596780" cy="712166"/>
          </a:xfrm>
          <a:prstGeom prst="rect">
            <a:avLst/>
          </a:prstGeom>
        </p:spPr>
        <p:txBody>
          <a:bodyPr lIns="0" tIns="0" rIns="0" bIns="0" rtlCol="0" anchor="t">
            <a:spAutoFit/>
          </a:bodyPr>
          <a:lstStyle/>
          <a:p>
            <a:pPr algn="ctr">
              <a:lnSpc>
                <a:spcPts val="2843"/>
              </a:lnSpc>
            </a:pPr>
            <a:r>
              <a:rPr lang="en-US" sz="2293" b="1">
                <a:solidFill>
                  <a:srgbClr val="E2A9F1"/>
                </a:solidFill>
                <a:latin typeface="Poppins Bold"/>
                <a:ea typeface="Poppins Bold"/>
                <a:cs typeface="Poppins Bold"/>
                <a:sym typeface="Poppins Bold"/>
              </a:rPr>
              <a:t>Combined t-SNE visualization across </a:t>
            </a:r>
          </a:p>
          <a:p>
            <a:pPr algn="ctr">
              <a:lnSpc>
                <a:spcPts val="2843"/>
              </a:lnSpc>
              <a:spcBef>
                <a:spcPct val="0"/>
              </a:spcBef>
            </a:pPr>
            <a:r>
              <a:rPr lang="en-US" sz="2293" b="1">
                <a:solidFill>
                  <a:srgbClr val="E2A9F1"/>
                </a:solidFill>
                <a:latin typeface="Poppins Bold"/>
                <a:ea typeface="Poppins Bold"/>
                <a:cs typeface="Poppins Bold"/>
                <a:sym typeface="Poppins Bold"/>
              </a:rPr>
              <a:t>all classes:</a:t>
            </a:r>
          </a:p>
        </p:txBody>
      </p:sp>
      <p:sp>
        <p:nvSpPr>
          <p:cNvPr id="7" name="TextBox 7"/>
          <p:cNvSpPr txBox="1"/>
          <p:nvPr/>
        </p:nvSpPr>
        <p:spPr>
          <a:xfrm>
            <a:off x="12201221" y="9435283"/>
            <a:ext cx="5812989" cy="323292"/>
          </a:xfrm>
          <a:prstGeom prst="rect">
            <a:avLst/>
          </a:prstGeom>
        </p:spPr>
        <p:txBody>
          <a:bodyPr lIns="0" tIns="0" rIns="0" bIns="0" rtlCol="0" anchor="t">
            <a:spAutoFit/>
          </a:bodyPr>
          <a:lstStyle/>
          <a:p>
            <a:pPr algn="ctr">
              <a:lnSpc>
                <a:spcPts val="2471"/>
              </a:lnSpc>
              <a:spcBef>
                <a:spcPct val="0"/>
              </a:spcBef>
            </a:pPr>
            <a:r>
              <a:rPr lang="en-US" sz="1993" b="1">
                <a:solidFill>
                  <a:srgbClr val="FFFFFF"/>
                </a:solidFill>
                <a:latin typeface="Poppins Bold"/>
                <a:ea typeface="Poppins Bold"/>
                <a:cs typeface="Poppins Bold"/>
                <a:sym typeface="Poppins Bold"/>
              </a:rPr>
              <a:t>In code we have individual class-wise aswell</a:t>
            </a:r>
          </a:p>
        </p:txBody>
      </p:sp>
      <p:sp>
        <p:nvSpPr>
          <p:cNvPr id="8" name="TextBox 8"/>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9" name="TextBox 9"/>
          <p:cNvSpPr txBox="1"/>
          <p:nvPr/>
        </p:nvSpPr>
        <p:spPr>
          <a:xfrm>
            <a:off x="12953125" y="2392387"/>
            <a:ext cx="4309180" cy="5163473"/>
          </a:xfrm>
          <a:prstGeom prst="rect">
            <a:avLst/>
          </a:prstGeom>
        </p:spPr>
        <p:txBody>
          <a:bodyPr lIns="0" tIns="0" rIns="0" bIns="0" rtlCol="0" anchor="t">
            <a:spAutoFit/>
          </a:bodyPr>
          <a:lstStyle/>
          <a:p>
            <a:pPr algn="ctr">
              <a:lnSpc>
                <a:spcPts val="2099"/>
              </a:lnSpc>
              <a:spcBef>
                <a:spcPct val="0"/>
              </a:spcBef>
            </a:pPr>
            <a:r>
              <a:rPr lang="en-US" sz="1693" b="1">
                <a:solidFill>
                  <a:srgbClr val="FFBD59"/>
                </a:solidFill>
                <a:latin typeface="Poppins Bold"/>
                <a:ea typeface="Poppins Bold"/>
                <a:cs typeface="Poppins Bold"/>
                <a:sym typeface="Poppins Bold"/>
              </a:rPr>
              <a:t>The t-SNE plot shows that medical images grouped by condition exhibit moderate clustering, indicating that certain conditions share similar visual features in the reduced-dimensional space. Conditions like Cardiomegaly, Emphysema, and Hernia form relatively tight and isolated clusters, suggesting distinct image characteristics, while others such as Infiltration, Effusion, and Atelectasis are more dispersed and overlapping, implying shared or ambiguous visual traits across samples. This distribution highlights the challenge of differentiating certain conditions based solely on image features and suggests potential areas for improving feature extraction or classification models.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93803" y="1105488"/>
            <a:ext cx="13600646" cy="8483403"/>
          </a:xfrm>
          <a:custGeom>
            <a:avLst/>
            <a:gdLst/>
            <a:ahLst/>
            <a:cxnLst/>
            <a:rect l="l" t="t" r="r" b="b"/>
            <a:pathLst>
              <a:path w="13600646" h="8483403">
                <a:moveTo>
                  <a:pt x="0" y="0"/>
                </a:moveTo>
                <a:lnTo>
                  <a:pt x="13600646" y="0"/>
                </a:lnTo>
                <a:lnTo>
                  <a:pt x="13600646" y="8483403"/>
                </a:lnTo>
                <a:lnTo>
                  <a:pt x="0" y="8483403"/>
                </a:lnTo>
                <a:lnTo>
                  <a:pt x="0" y="0"/>
                </a:lnTo>
                <a:close/>
              </a:path>
            </a:pathLst>
          </a:custGeom>
          <a:blipFill>
            <a:blip r:embed="rId8"/>
            <a:stretch>
              <a:fillRect/>
            </a:stretch>
          </a:blipFill>
        </p:spPr>
      </p:sp>
      <p:sp>
        <p:nvSpPr>
          <p:cNvPr id="6" name="TextBox 6"/>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7" name="TextBox 7"/>
          <p:cNvSpPr txBox="1"/>
          <p:nvPr/>
        </p:nvSpPr>
        <p:spPr>
          <a:xfrm>
            <a:off x="14305964" y="1363359"/>
            <a:ext cx="3417115" cy="323292"/>
          </a:xfrm>
          <a:prstGeom prst="rect">
            <a:avLst/>
          </a:prstGeom>
        </p:spPr>
        <p:txBody>
          <a:bodyPr lIns="0" tIns="0" rIns="0" bIns="0" rtlCol="0" anchor="t">
            <a:spAutoFit/>
          </a:bodyPr>
          <a:lstStyle/>
          <a:p>
            <a:pPr algn="ctr">
              <a:lnSpc>
                <a:spcPts val="2471"/>
              </a:lnSpc>
              <a:spcBef>
                <a:spcPct val="0"/>
              </a:spcBef>
            </a:pPr>
            <a:r>
              <a:rPr lang="en-US" sz="1993" b="1">
                <a:solidFill>
                  <a:srgbClr val="FFBD59"/>
                </a:solidFill>
                <a:latin typeface="Poppins Bold"/>
                <a:ea typeface="Poppins Bold"/>
                <a:cs typeface="Poppins Bold"/>
                <a:sym typeface="Poppins Bold"/>
              </a:rPr>
              <a:t>Eculidiean distance based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487857" y="399981"/>
            <a:ext cx="5427219" cy="4542606"/>
          </a:xfrm>
          <a:custGeom>
            <a:avLst/>
            <a:gdLst/>
            <a:ahLst/>
            <a:cxnLst/>
            <a:rect l="l" t="t" r="r" b="b"/>
            <a:pathLst>
              <a:path w="5427219" h="4542606">
                <a:moveTo>
                  <a:pt x="0" y="0"/>
                </a:moveTo>
                <a:lnTo>
                  <a:pt x="5427219" y="0"/>
                </a:lnTo>
                <a:lnTo>
                  <a:pt x="5427219" y="4542607"/>
                </a:lnTo>
                <a:lnTo>
                  <a:pt x="0" y="4542607"/>
                </a:lnTo>
                <a:lnTo>
                  <a:pt x="0" y="0"/>
                </a:lnTo>
                <a:close/>
              </a:path>
            </a:pathLst>
          </a:custGeom>
          <a:blipFill>
            <a:blip r:embed="rId8"/>
            <a:stretch>
              <a:fillRect/>
            </a:stretch>
          </a:blipFill>
        </p:spPr>
      </p:sp>
      <p:sp>
        <p:nvSpPr>
          <p:cNvPr id="6" name="Freeform 6"/>
          <p:cNvSpPr/>
          <p:nvPr/>
        </p:nvSpPr>
        <p:spPr>
          <a:xfrm>
            <a:off x="12487857" y="4942588"/>
            <a:ext cx="5427219" cy="1288756"/>
          </a:xfrm>
          <a:custGeom>
            <a:avLst/>
            <a:gdLst/>
            <a:ahLst/>
            <a:cxnLst/>
            <a:rect l="l" t="t" r="r" b="b"/>
            <a:pathLst>
              <a:path w="5427219" h="1288756">
                <a:moveTo>
                  <a:pt x="0" y="0"/>
                </a:moveTo>
                <a:lnTo>
                  <a:pt x="5427219" y="0"/>
                </a:lnTo>
                <a:lnTo>
                  <a:pt x="5427219" y="1288756"/>
                </a:lnTo>
                <a:lnTo>
                  <a:pt x="0" y="1288756"/>
                </a:lnTo>
                <a:lnTo>
                  <a:pt x="0" y="0"/>
                </a:lnTo>
                <a:close/>
              </a:path>
            </a:pathLst>
          </a:custGeom>
          <a:blipFill>
            <a:blip r:embed="rId9"/>
            <a:stretch>
              <a:fillRect r="-4658"/>
            </a:stretch>
          </a:blipFill>
        </p:spPr>
      </p:sp>
      <p:sp>
        <p:nvSpPr>
          <p:cNvPr id="7" name="TextBox 7"/>
          <p:cNvSpPr txBox="1"/>
          <p:nvPr/>
        </p:nvSpPr>
        <p:spPr>
          <a:xfrm>
            <a:off x="797913" y="361881"/>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
        <p:nvSpPr>
          <p:cNvPr id="8" name="TextBox 8"/>
          <p:cNvSpPr txBox="1"/>
          <p:nvPr/>
        </p:nvSpPr>
        <p:spPr>
          <a:xfrm>
            <a:off x="0" y="1106240"/>
            <a:ext cx="11254789" cy="5846733"/>
          </a:xfrm>
          <a:prstGeom prst="rect">
            <a:avLst/>
          </a:prstGeom>
        </p:spPr>
        <p:txBody>
          <a:bodyPr lIns="0" tIns="0" rIns="0" bIns="0" rtlCol="0" anchor="t">
            <a:spAutoFit/>
          </a:bodyPr>
          <a:lstStyle/>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We used a multi-metric weighted scoring system to evaluate and rank medical image enhancement techniques by comparing handcrafted features of original and processed images. </a:t>
            </a:r>
          </a:p>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We computed distance metrics where lower values indicated higher similarity.</a:t>
            </a:r>
          </a:p>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We also computed similarity metrics — Pearson correlation (linear), Spearman correlation(rank-based), Mutual Information, I(X;Y),capturing non-linear dependency, and the Feature Preservation Ratio,measuring how much of the original features were retained.</a:t>
            </a:r>
          </a:p>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After normalization, each metric was assigned a weight reflecting its importance: Euclidean (0.15), Manhattan (0.10), Cosine (0.15), Pearson (0.15), Spearman (0.10), MutualInformation (0.15), and Preservation Ratio (0.20). These weighted scores were then combined into an overall score for each enhancement technique per medical condition, allowing the system to rank enhancement methods objectively by balancing distance, similarity, and information-preserving characteristics.</a:t>
            </a:r>
          </a:p>
          <a:p>
            <a:pPr algn="just">
              <a:lnSpc>
                <a:spcPts val="2719"/>
              </a:lnSpc>
            </a:pPr>
            <a:endParaRPr lang="en-US" sz="2193" b="1">
              <a:solidFill>
                <a:srgbClr val="5CE1E6"/>
              </a:solidFill>
              <a:latin typeface="Poppins Bold"/>
              <a:ea typeface="Poppins Bold"/>
              <a:cs typeface="Poppins Bold"/>
              <a:sym typeface="Poppi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380" y="1300809"/>
            <a:ext cx="11981589" cy="8986191"/>
          </a:xfrm>
          <a:custGeom>
            <a:avLst/>
            <a:gdLst/>
            <a:ahLst/>
            <a:cxnLst/>
            <a:rect l="l" t="t" r="r" b="b"/>
            <a:pathLst>
              <a:path w="11981589" h="8986191">
                <a:moveTo>
                  <a:pt x="0" y="0"/>
                </a:moveTo>
                <a:lnTo>
                  <a:pt x="11981589" y="0"/>
                </a:lnTo>
                <a:lnTo>
                  <a:pt x="11981589" y="8986191"/>
                </a:lnTo>
                <a:lnTo>
                  <a:pt x="0" y="8986191"/>
                </a:lnTo>
                <a:lnTo>
                  <a:pt x="0" y="0"/>
                </a:lnTo>
                <a:close/>
              </a:path>
            </a:pathLst>
          </a:custGeom>
          <a:blipFill>
            <a:blip r:embed="rId8"/>
            <a:stretch>
              <a:fillRect/>
            </a:stretch>
          </a:blipFill>
        </p:spPr>
      </p:sp>
      <p:sp>
        <p:nvSpPr>
          <p:cNvPr id="6" name="Freeform 6"/>
          <p:cNvSpPr/>
          <p:nvPr/>
        </p:nvSpPr>
        <p:spPr>
          <a:xfrm>
            <a:off x="12947514" y="1855728"/>
            <a:ext cx="5597878" cy="3782311"/>
          </a:xfrm>
          <a:custGeom>
            <a:avLst/>
            <a:gdLst/>
            <a:ahLst/>
            <a:cxnLst/>
            <a:rect l="l" t="t" r="r" b="b"/>
            <a:pathLst>
              <a:path w="5597878" h="3782311">
                <a:moveTo>
                  <a:pt x="0" y="0"/>
                </a:moveTo>
                <a:lnTo>
                  <a:pt x="5597878" y="0"/>
                </a:lnTo>
                <a:lnTo>
                  <a:pt x="5597878" y="3782311"/>
                </a:lnTo>
                <a:lnTo>
                  <a:pt x="0" y="3782311"/>
                </a:lnTo>
                <a:lnTo>
                  <a:pt x="0" y="0"/>
                </a:lnTo>
                <a:close/>
              </a:path>
            </a:pathLst>
          </a:custGeom>
          <a:blipFill>
            <a:blip r:embed="rId9"/>
            <a:stretch>
              <a:fillRect r="-56223"/>
            </a:stretch>
          </a:blipFill>
        </p:spPr>
      </p:sp>
      <p:sp>
        <p:nvSpPr>
          <p:cNvPr id="7" name="TextBox 7"/>
          <p:cNvSpPr txBox="1"/>
          <p:nvPr/>
        </p:nvSpPr>
        <p:spPr>
          <a:xfrm>
            <a:off x="1166361" y="340416"/>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196515"/>
            <a:ext cx="6272430" cy="4045346"/>
          </a:xfrm>
          <a:custGeom>
            <a:avLst/>
            <a:gdLst/>
            <a:ahLst/>
            <a:cxnLst/>
            <a:rect l="l" t="t" r="r" b="b"/>
            <a:pathLst>
              <a:path w="6272430" h="4045346">
                <a:moveTo>
                  <a:pt x="0" y="0"/>
                </a:moveTo>
                <a:lnTo>
                  <a:pt x="6272430" y="0"/>
                </a:lnTo>
                <a:lnTo>
                  <a:pt x="6272430" y="4045346"/>
                </a:lnTo>
                <a:lnTo>
                  <a:pt x="0" y="4045346"/>
                </a:lnTo>
                <a:lnTo>
                  <a:pt x="0" y="0"/>
                </a:lnTo>
                <a:close/>
              </a:path>
            </a:pathLst>
          </a:custGeom>
          <a:blipFill>
            <a:blip r:embed="rId8"/>
            <a:stretch>
              <a:fillRect r="-2006" b="-13482"/>
            </a:stretch>
          </a:blipFill>
        </p:spPr>
      </p:sp>
      <p:sp>
        <p:nvSpPr>
          <p:cNvPr id="6" name="Freeform 6"/>
          <p:cNvSpPr/>
          <p:nvPr/>
        </p:nvSpPr>
        <p:spPr>
          <a:xfrm>
            <a:off x="1166361" y="5361449"/>
            <a:ext cx="5473250" cy="4776173"/>
          </a:xfrm>
          <a:custGeom>
            <a:avLst/>
            <a:gdLst/>
            <a:ahLst/>
            <a:cxnLst/>
            <a:rect l="l" t="t" r="r" b="b"/>
            <a:pathLst>
              <a:path w="5473250" h="4776173">
                <a:moveTo>
                  <a:pt x="0" y="0"/>
                </a:moveTo>
                <a:lnTo>
                  <a:pt x="5473250" y="0"/>
                </a:lnTo>
                <a:lnTo>
                  <a:pt x="5473250" y="4776173"/>
                </a:lnTo>
                <a:lnTo>
                  <a:pt x="0" y="4776173"/>
                </a:lnTo>
                <a:lnTo>
                  <a:pt x="0" y="0"/>
                </a:lnTo>
                <a:close/>
              </a:path>
            </a:pathLst>
          </a:custGeom>
          <a:blipFill>
            <a:blip r:embed="rId9"/>
            <a:stretch>
              <a:fillRect t="-851" b="-851"/>
            </a:stretch>
          </a:blipFill>
        </p:spPr>
      </p:sp>
      <p:sp>
        <p:nvSpPr>
          <p:cNvPr id="7" name="TextBox 7"/>
          <p:cNvSpPr txBox="1"/>
          <p:nvPr/>
        </p:nvSpPr>
        <p:spPr>
          <a:xfrm>
            <a:off x="1166361" y="340416"/>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
        <p:nvSpPr>
          <p:cNvPr id="8" name="TextBox 8"/>
          <p:cNvSpPr txBox="1"/>
          <p:nvPr/>
        </p:nvSpPr>
        <p:spPr>
          <a:xfrm>
            <a:off x="7794101" y="1177465"/>
            <a:ext cx="9465199" cy="7407441"/>
          </a:xfrm>
          <a:prstGeom prst="rect">
            <a:avLst/>
          </a:prstGeom>
        </p:spPr>
        <p:txBody>
          <a:bodyPr lIns="0" tIns="0" rIns="0" bIns="0" rtlCol="0" anchor="t">
            <a:spAutoFit/>
          </a:bodyPr>
          <a:lstStyle/>
          <a:p>
            <a:pPr algn="ctr">
              <a:lnSpc>
                <a:spcPts val="2843"/>
              </a:lnSpc>
              <a:spcBef>
                <a:spcPct val="0"/>
              </a:spcBef>
            </a:pPr>
            <a:r>
              <a:rPr lang="en-US" sz="2293">
                <a:solidFill>
                  <a:srgbClr val="7ED957"/>
                </a:solidFill>
                <a:latin typeface="Poppins"/>
                <a:ea typeface="Poppins"/>
                <a:cs typeface="Poppins"/>
                <a:sym typeface="Poppins"/>
              </a:rPr>
              <a:t>We ranked different image enhancement techniques based on their handcrafted feature performance across multiple metrics. First, we calculated Feature Preservation by measuring how closely each enhanced image retained the original’s features using normalized Euclidean distances. Next, we measured Feature Richness by checking how many feature values (like entropy, contrast, energy, and homogeneity) fell within desirable ranges that indicated visually and statistically rich images. We then assessed Consistency by calculating the coefficient of variation of key features across multiple images, rewarding techniques with stable performance. Feature Diversity was analyzed by checking the proportion of features that changed significantly from the original, ensuring meaningful enhancement rather than mere duplication. Each metric was weighted (Preservation 30%, Richness 25%, Consistency 25%, Diversity 20%) to compute a final Overall Score for every technique. The script displayed the Top 3 best-performing techniques both numerically and visually using radar and bar charts, and summarized each method’s strengths (like preservation, richness, or consistency) for clear recommendation.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196515"/>
            <a:ext cx="6272430" cy="4045346"/>
          </a:xfrm>
          <a:custGeom>
            <a:avLst/>
            <a:gdLst/>
            <a:ahLst/>
            <a:cxnLst/>
            <a:rect l="l" t="t" r="r" b="b"/>
            <a:pathLst>
              <a:path w="6272430" h="4045346">
                <a:moveTo>
                  <a:pt x="0" y="0"/>
                </a:moveTo>
                <a:lnTo>
                  <a:pt x="6272430" y="0"/>
                </a:lnTo>
                <a:lnTo>
                  <a:pt x="6272430" y="4045346"/>
                </a:lnTo>
                <a:lnTo>
                  <a:pt x="0" y="4045346"/>
                </a:lnTo>
                <a:lnTo>
                  <a:pt x="0" y="0"/>
                </a:lnTo>
                <a:close/>
              </a:path>
            </a:pathLst>
          </a:custGeom>
          <a:blipFill>
            <a:blip r:embed="rId8"/>
            <a:stretch>
              <a:fillRect r="-2006" b="-13482"/>
            </a:stretch>
          </a:blipFill>
        </p:spPr>
      </p:sp>
      <p:sp>
        <p:nvSpPr>
          <p:cNvPr id="6" name="Freeform 6"/>
          <p:cNvSpPr/>
          <p:nvPr/>
        </p:nvSpPr>
        <p:spPr>
          <a:xfrm>
            <a:off x="1166361" y="5361449"/>
            <a:ext cx="5473250" cy="4776173"/>
          </a:xfrm>
          <a:custGeom>
            <a:avLst/>
            <a:gdLst/>
            <a:ahLst/>
            <a:cxnLst/>
            <a:rect l="l" t="t" r="r" b="b"/>
            <a:pathLst>
              <a:path w="5473250" h="4776173">
                <a:moveTo>
                  <a:pt x="0" y="0"/>
                </a:moveTo>
                <a:lnTo>
                  <a:pt x="5473250" y="0"/>
                </a:lnTo>
                <a:lnTo>
                  <a:pt x="5473250" y="4776173"/>
                </a:lnTo>
                <a:lnTo>
                  <a:pt x="0" y="4776173"/>
                </a:lnTo>
                <a:lnTo>
                  <a:pt x="0" y="0"/>
                </a:lnTo>
                <a:close/>
              </a:path>
            </a:pathLst>
          </a:custGeom>
          <a:blipFill>
            <a:blip r:embed="rId9"/>
            <a:stretch>
              <a:fillRect t="-851" b="-851"/>
            </a:stretch>
          </a:blipFill>
        </p:spPr>
      </p:sp>
      <p:sp>
        <p:nvSpPr>
          <p:cNvPr id="7" name="Freeform 7"/>
          <p:cNvSpPr/>
          <p:nvPr/>
        </p:nvSpPr>
        <p:spPr>
          <a:xfrm>
            <a:off x="9240941" y="1431229"/>
            <a:ext cx="7534037" cy="5997876"/>
          </a:xfrm>
          <a:custGeom>
            <a:avLst/>
            <a:gdLst/>
            <a:ahLst/>
            <a:cxnLst/>
            <a:rect l="l" t="t" r="r" b="b"/>
            <a:pathLst>
              <a:path w="7534037" h="5997876">
                <a:moveTo>
                  <a:pt x="0" y="0"/>
                </a:moveTo>
                <a:lnTo>
                  <a:pt x="7534037" y="0"/>
                </a:lnTo>
                <a:lnTo>
                  <a:pt x="7534037" y="5997876"/>
                </a:lnTo>
                <a:lnTo>
                  <a:pt x="0" y="5997876"/>
                </a:lnTo>
                <a:lnTo>
                  <a:pt x="0" y="0"/>
                </a:lnTo>
                <a:close/>
              </a:path>
            </a:pathLst>
          </a:custGeom>
          <a:blipFill>
            <a:blip r:embed="rId10"/>
            <a:stretch>
              <a:fillRect/>
            </a:stretch>
          </a:blipFill>
        </p:spPr>
      </p:sp>
      <p:sp>
        <p:nvSpPr>
          <p:cNvPr id="8" name="TextBox 8"/>
          <p:cNvSpPr txBox="1"/>
          <p:nvPr/>
        </p:nvSpPr>
        <p:spPr>
          <a:xfrm>
            <a:off x="1166361" y="340416"/>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TextBox 3"/>
          <p:cNvSpPr txBox="1"/>
          <p:nvPr/>
        </p:nvSpPr>
        <p:spPr>
          <a:xfrm>
            <a:off x="1260469" y="7031099"/>
            <a:ext cx="2281480" cy="325755"/>
          </a:xfrm>
          <a:prstGeom prst="rect">
            <a:avLst/>
          </a:prstGeom>
        </p:spPr>
        <p:txBody>
          <a:bodyPr lIns="0" tIns="0" rIns="0" bIns="0" rtlCol="0" anchor="t">
            <a:spAutoFit/>
          </a:bodyPr>
          <a:lstStyle/>
          <a:p>
            <a:pPr algn="ctr">
              <a:lnSpc>
                <a:spcPts val="2520"/>
              </a:lnSpc>
              <a:spcBef>
                <a:spcPct val="0"/>
              </a:spcBef>
            </a:pPr>
            <a:r>
              <a:rPr lang="en-US" sz="1800">
                <a:solidFill>
                  <a:srgbClr val="142A5B"/>
                </a:solidFill>
                <a:latin typeface="Poppins"/>
                <a:ea typeface="Poppins"/>
                <a:cs typeface="Poppins"/>
                <a:sym typeface="Poppins"/>
              </a:rPr>
              <a:t>Get Started</a:t>
            </a:r>
          </a:p>
        </p:txBody>
      </p:sp>
      <p:sp>
        <p:nvSpPr>
          <p:cNvPr id="4" name="TextBox 4"/>
          <p:cNvSpPr txBox="1"/>
          <p:nvPr/>
        </p:nvSpPr>
        <p:spPr>
          <a:xfrm>
            <a:off x="0" y="1200359"/>
            <a:ext cx="18288000" cy="12742917"/>
          </a:xfrm>
          <a:prstGeom prst="rect">
            <a:avLst/>
          </a:prstGeom>
        </p:spPr>
        <p:txBody>
          <a:bodyPr lIns="0" tIns="0" rIns="0" bIns="0" rtlCol="0" anchor="t">
            <a:spAutoFit/>
          </a:bodyPr>
          <a:lstStyle/>
          <a:p>
            <a:pPr algn="l">
              <a:lnSpc>
                <a:spcPts val="2719"/>
              </a:lnSpc>
            </a:pPr>
            <a:r>
              <a:rPr lang="en-US" sz="2193" b="1">
                <a:solidFill>
                  <a:srgbClr val="FFFFFF"/>
                </a:solidFill>
                <a:latin typeface="Poppins Bold"/>
                <a:ea typeface="Poppins Bold"/>
                <a:cs typeface="Poppins Bold"/>
                <a:sym typeface="Poppins Bold"/>
              </a:rPr>
              <a:t>All Codes, results , sampled images and dataset can be found here: </a:t>
            </a:r>
          </a:p>
          <a:p>
            <a:pPr algn="ctr">
              <a:lnSpc>
                <a:spcPts val="4207"/>
              </a:lnSpc>
            </a:pPr>
            <a:endParaRPr lang="en-US" sz="2193" b="1">
              <a:solidFill>
                <a:srgbClr val="FFFFFF"/>
              </a:solidFill>
              <a:latin typeface="Poppins Bold"/>
              <a:ea typeface="Poppins Bold"/>
              <a:cs typeface="Poppins Bold"/>
              <a:sym typeface="Poppins Bold"/>
            </a:endParaRPr>
          </a:p>
          <a:p>
            <a:pPr algn="ctr">
              <a:lnSpc>
                <a:spcPts val="4207"/>
              </a:lnSpc>
            </a:pPr>
            <a:r>
              <a:rPr lang="en-US" sz="3393" b="1">
                <a:solidFill>
                  <a:srgbClr val="FF3131"/>
                </a:solidFill>
                <a:latin typeface="Poppins Bold"/>
                <a:ea typeface="Poppins Bold"/>
                <a:cs typeface="Poppins Bold"/>
                <a:sym typeface="Poppins Bold"/>
              </a:rPr>
              <a:t>REFERENCES:</a:t>
            </a:r>
          </a:p>
          <a:p>
            <a:pPr marL="473514" lvl="1" indent="-236757" algn="ctr">
              <a:lnSpc>
                <a:spcPts val="2719"/>
              </a:lnSpc>
              <a:buAutoNum type="arabicPeriod"/>
            </a:pPr>
            <a:r>
              <a:rPr lang="en-US" sz="2193">
                <a:solidFill>
                  <a:srgbClr val="FFFFFF"/>
                </a:solidFill>
                <a:latin typeface="Poppins"/>
                <a:ea typeface="Poppins"/>
                <a:cs typeface="Poppins"/>
                <a:sym typeface="Poppins"/>
              </a:rPr>
              <a:t>Gonzalez, R. C., &amp; Woods, R. E. (2018). Digital Image Processing (4th ed.). Pearson.</a:t>
            </a:r>
          </a:p>
          <a:p>
            <a:pPr marL="473514" lvl="1" indent="-236757" algn="ctr">
              <a:lnSpc>
                <a:spcPts val="2719"/>
              </a:lnSpc>
              <a:buAutoNum type="arabicPeriod"/>
            </a:pPr>
            <a:r>
              <a:rPr lang="en-US" sz="2193">
                <a:solidFill>
                  <a:srgbClr val="FFFFFF"/>
                </a:solidFill>
                <a:latin typeface="Poppins"/>
                <a:ea typeface="Poppins"/>
                <a:cs typeface="Poppins"/>
                <a:sym typeface="Poppins"/>
              </a:rPr>
              <a:t>Haralick, R. M., Shanmugam, K., &amp; Dinstein, I. (1973). “Textural features for image classification.” IEEE Transactions on Systems, Man, and Cybernetics, 3(6), 610–621.</a:t>
            </a:r>
          </a:p>
          <a:p>
            <a:pPr marL="473514" lvl="1" indent="-236757" algn="ctr">
              <a:lnSpc>
                <a:spcPts val="2719"/>
              </a:lnSpc>
              <a:buAutoNum type="arabicPeriod"/>
            </a:pPr>
            <a:r>
              <a:rPr lang="en-US" sz="2193">
                <a:solidFill>
                  <a:srgbClr val="FFFFFF"/>
                </a:solidFill>
                <a:latin typeface="Poppins"/>
                <a:ea typeface="Poppins"/>
                <a:cs typeface="Poppins"/>
                <a:sym typeface="Poppins"/>
              </a:rPr>
              <a:t>Wang, Z., Bovik, A. C., Sheikh, H. R., &amp; Simoncelli, E. P. (2004). “Image quality assessment: From error visibility to structural similarity.” IEEE Transactions on Image Processing, 13(4), 600–612.</a:t>
            </a:r>
          </a:p>
          <a:p>
            <a:pPr marL="473514" lvl="1" indent="-236757" algn="ctr">
              <a:lnSpc>
                <a:spcPts val="2719"/>
              </a:lnSpc>
              <a:buAutoNum type="arabicPeriod"/>
            </a:pPr>
            <a:r>
              <a:rPr lang="en-US" sz="2193">
                <a:solidFill>
                  <a:srgbClr val="FFFFFF"/>
                </a:solidFill>
                <a:latin typeface="Poppins"/>
                <a:ea typeface="Poppins"/>
                <a:cs typeface="Poppins"/>
                <a:sym typeface="Poppins"/>
              </a:rPr>
              <a:t>Ojala, T., Pietikäinen, M., &amp; Harwood, D. (1996). “A comparative study of texture measures with classification based on featured distributions.” Pattern Recognition, 29(1), 51–59.</a:t>
            </a:r>
          </a:p>
          <a:p>
            <a:pPr algn="l">
              <a:lnSpc>
                <a:spcPts val="2719"/>
              </a:lnSpc>
            </a:pPr>
            <a:endParaRPr lang="en-US" sz="2193">
              <a:solidFill>
                <a:srgbClr val="FFFFFF"/>
              </a:solidFill>
              <a:latin typeface="Poppins"/>
              <a:ea typeface="Poppins"/>
              <a:cs typeface="Poppins"/>
              <a:sym typeface="Poppins"/>
            </a:endParaRPr>
          </a:p>
          <a:p>
            <a:pPr algn="l">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spcBef>
                <a:spcPct val="0"/>
              </a:spcBef>
            </a:pPr>
            <a:endParaRPr lang="en-US" sz="2193">
              <a:solidFill>
                <a:srgbClr val="FFFFFF"/>
              </a:solidFill>
              <a:latin typeface="Poppins"/>
              <a:ea typeface="Poppins"/>
              <a:cs typeface="Poppins"/>
              <a:sym typeface="Poppins"/>
            </a:endParaRPr>
          </a:p>
        </p:txBody>
      </p:sp>
      <p:sp>
        <p:nvSpPr>
          <p:cNvPr id="5" name="TextBox 5"/>
          <p:cNvSpPr txBox="1"/>
          <p:nvPr/>
        </p:nvSpPr>
        <p:spPr>
          <a:xfrm>
            <a:off x="9734588" y="1200359"/>
            <a:ext cx="5107086" cy="351114"/>
          </a:xfrm>
          <a:prstGeom prst="rect">
            <a:avLst/>
          </a:prstGeom>
        </p:spPr>
        <p:txBody>
          <a:bodyPr lIns="0" tIns="0" rIns="0" bIns="0" rtlCol="0" anchor="t">
            <a:spAutoFit/>
          </a:bodyPr>
          <a:lstStyle/>
          <a:p>
            <a:pPr algn="ctr">
              <a:lnSpc>
                <a:spcPts val="2655"/>
              </a:lnSpc>
              <a:spcBef>
                <a:spcPct val="0"/>
              </a:spcBef>
            </a:pPr>
            <a:r>
              <a:rPr lang="en-US" sz="2141" b="1" u="sng">
                <a:solidFill>
                  <a:srgbClr val="FFFFFF"/>
                </a:solidFill>
                <a:latin typeface="Poppins Bold"/>
                <a:ea typeface="Poppins Bold"/>
                <a:cs typeface="Poppins Bold"/>
                <a:sym typeface="Poppins Bold"/>
                <a:hlinkClick r:id="rId4" tooltip="https://github.com/Tanay-iiitb/PC2"/>
              </a:rPr>
              <a:t>https://github.com/Tanay-iiitb/PC2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V="1">
            <a:off x="1028700" y="891909"/>
            <a:ext cx="6583769" cy="0"/>
          </a:xfrm>
          <a:prstGeom prst="line">
            <a:avLst/>
          </a:prstGeom>
          <a:ln w="257175" cap="flat">
            <a:solidFill>
              <a:srgbClr val="16E9F0"/>
            </a:solidFill>
            <a:prstDash val="solid"/>
            <a:headEnd type="none" w="sm" len="sm"/>
            <a:tailEnd type="none" w="sm" len="sm"/>
          </a:ln>
        </p:spPr>
      </p:sp>
      <p:sp>
        <p:nvSpPr>
          <p:cNvPr id="6" name="TextBox 6"/>
          <p:cNvSpPr txBox="1"/>
          <p:nvPr/>
        </p:nvSpPr>
        <p:spPr>
          <a:xfrm>
            <a:off x="1028700" y="942975"/>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NIH ChestX-ray14</a:t>
            </a:r>
          </a:p>
        </p:txBody>
      </p:sp>
      <p:sp>
        <p:nvSpPr>
          <p:cNvPr id="7" name="TextBox 7"/>
          <p:cNvSpPr txBox="1"/>
          <p:nvPr/>
        </p:nvSpPr>
        <p:spPr>
          <a:xfrm>
            <a:off x="1028700" y="2517775"/>
            <a:ext cx="14600652" cy="8213726"/>
          </a:xfrm>
          <a:prstGeom prst="rect">
            <a:avLst/>
          </a:prstGeom>
        </p:spPr>
        <p:txBody>
          <a:bodyPr lIns="0" tIns="0" rIns="0" bIns="0" rtlCol="0" anchor="t">
            <a:spAutoFit/>
          </a:bodyPr>
          <a:lstStyle/>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Source</a:t>
            </a:r>
            <a:r>
              <a:rPr lang="en-US" sz="2499">
                <a:solidFill>
                  <a:srgbClr val="FFFFFF"/>
                </a:solidFill>
                <a:latin typeface="Poppins"/>
                <a:ea typeface="Poppins"/>
                <a:cs typeface="Poppins"/>
                <a:sym typeface="Poppins"/>
              </a:rPr>
              <a:t>: The dataset was released by National Institutes of Health (NIH), It’s publicly available and can be found in Kaggle as well: </a:t>
            </a:r>
          </a:p>
          <a:p>
            <a:pPr algn="just">
              <a:lnSpc>
                <a:spcPts val="4099"/>
              </a:lnSpc>
            </a:pPr>
            <a:r>
              <a:rPr lang="en-US" sz="2499">
                <a:solidFill>
                  <a:srgbClr val="FFFFFF"/>
                </a:solidFill>
                <a:latin typeface="Poppins"/>
                <a:ea typeface="Poppins"/>
                <a:cs typeface="Poppins"/>
                <a:sym typeface="Poppins"/>
              </a:rPr>
              <a:t>       https://www.kaggle.com/datasets/nih-chest-xrays/data/</a:t>
            </a:r>
          </a:p>
          <a:p>
            <a:pPr algn="just">
              <a:lnSpc>
                <a:spcPts val="4099"/>
              </a:lnSpc>
            </a:pPr>
            <a:endParaRPr lang="en-US" sz="2499">
              <a:solidFill>
                <a:srgbClr val="FFFFFF"/>
              </a:solidFill>
              <a:latin typeface="Poppins"/>
              <a:ea typeface="Poppins"/>
              <a:cs typeface="Poppins"/>
              <a:sym typeface="Poppins"/>
            </a:endParaRPr>
          </a:p>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Size</a:t>
            </a:r>
            <a:r>
              <a:rPr lang="en-US" sz="2499">
                <a:solidFill>
                  <a:srgbClr val="FFFFFF"/>
                </a:solidFill>
                <a:latin typeface="Poppins"/>
                <a:ea typeface="Poppins"/>
                <a:cs typeface="Poppins"/>
                <a:sym typeface="Poppins"/>
              </a:rPr>
              <a:t>: It is a massive dataset containing 112,120 chest X-ray images from 30,805 unique patients. </a:t>
            </a:r>
          </a:p>
          <a:p>
            <a:pPr algn="just">
              <a:lnSpc>
                <a:spcPts val="4099"/>
              </a:lnSpc>
            </a:pPr>
            <a:endParaRPr lang="en-US" sz="2499">
              <a:solidFill>
                <a:srgbClr val="FFFFFF"/>
              </a:solidFill>
              <a:latin typeface="Poppins"/>
              <a:ea typeface="Poppins"/>
              <a:cs typeface="Poppins"/>
              <a:sym typeface="Poppins"/>
            </a:endParaRPr>
          </a:p>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Modality &amp; View</a:t>
            </a:r>
            <a:r>
              <a:rPr lang="en-US" sz="2499">
                <a:solidFill>
                  <a:srgbClr val="FFFFFF"/>
                </a:solidFill>
                <a:latin typeface="Poppins"/>
                <a:ea typeface="Poppins"/>
                <a:cs typeface="Poppins"/>
                <a:sym typeface="Poppins"/>
              </a:rPr>
              <a:t>: The images are frontal-view Chest X-rays (CXR), which includes Posteroanterior (PA) and Anteroposterior (AP) views. The image resolution is 1024x1024 pixels.</a:t>
            </a:r>
          </a:p>
          <a:p>
            <a:pPr algn="just">
              <a:lnSpc>
                <a:spcPts val="4099"/>
              </a:lnSpc>
            </a:pPr>
            <a:endParaRPr lang="en-US" sz="2499">
              <a:solidFill>
                <a:srgbClr val="FFFFFF"/>
              </a:solidFill>
              <a:latin typeface="Poppins"/>
              <a:ea typeface="Poppins"/>
              <a:cs typeface="Poppins"/>
              <a:sym typeface="Poppins"/>
            </a:endParaRPr>
          </a:p>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Demographics</a:t>
            </a:r>
            <a:r>
              <a:rPr lang="en-US" sz="2499">
                <a:solidFill>
                  <a:srgbClr val="FFFFFF"/>
                </a:solidFill>
                <a:latin typeface="Poppins"/>
                <a:ea typeface="Poppins"/>
                <a:cs typeface="Poppins"/>
                <a:sym typeface="Poppins"/>
              </a:rPr>
              <a:t>: The dataset also includes a metadata file that contains patient-level information, including Patient ID, Patient Age, and Patient Gender, which we can use for demographic-based analysis.</a:t>
            </a:r>
          </a:p>
          <a:p>
            <a:pPr algn="just">
              <a:lnSpc>
                <a:spcPts val="4099"/>
              </a:lnSpc>
            </a:pPr>
            <a:endParaRPr lang="en-US" sz="2499">
              <a:solidFill>
                <a:srgbClr val="FFFFFF"/>
              </a:solidFill>
              <a:latin typeface="Poppins"/>
              <a:ea typeface="Poppins"/>
              <a:cs typeface="Poppins"/>
              <a:sym typeface="Poppins"/>
            </a:endParaRPr>
          </a:p>
          <a:p>
            <a:pPr algn="just">
              <a:lnSpc>
                <a:spcPts val="4099"/>
              </a:lnSpc>
            </a:pPr>
            <a:endParaRPr lang="en-US" sz="2499">
              <a:solidFill>
                <a:srgbClr val="FFFFFF"/>
              </a:solidFill>
              <a:latin typeface="Poppins"/>
              <a:ea typeface="Poppins"/>
              <a:cs typeface="Poppins"/>
              <a:sym typeface="Poppins"/>
            </a:endParaRPr>
          </a:p>
        </p:txBody>
      </p:sp>
      <p:sp>
        <p:nvSpPr>
          <p:cNvPr id="8" name="AutoShape 8"/>
          <p:cNvSpPr/>
          <p:nvPr/>
        </p:nvSpPr>
        <p:spPr>
          <a:xfrm flipV="1">
            <a:off x="1028700" y="2019238"/>
            <a:ext cx="6583769" cy="0"/>
          </a:xfrm>
          <a:prstGeom prst="line">
            <a:avLst/>
          </a:prstGeom>
          <a:ln w="257175" cap="flat">
            <a:solidFill>
              <a:srgbClr val="16E9F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V="1">
            <a:off x="1028700" y="891909"/>
            <a:ext cx="6583769" cy="0"/>
          </a:xfrm>
          <a:prstGeom prst="line">
            <a:avLst/>
          </a:prstGeom>
          <a:ln w="257175" cap="flat">
            <a:solidFill>
              <a:srgbClr val="16E9F0"/>
            </a:solidFill>
            <a:prstDash val="solid"/>
            <a:headEnd type="none" w="sm" len="sm"/>
            <a:tailEnd type="none" w="sm" len="sm"/>
          </a:ln>
        </p:spPr>
      </p:sp>
      <p:sp>
        <p:nvSpPr>
          <p:cNvPr id="6" name="AutoShape 6"/>
          <p:cNvSpPr/>
          <p:nvPr/>
        </p:nvSpPr>
        <p:spPr>
          <a:xfrm flipV="1">
            <a:off x="1028700" y="2099606"/>
            <a:ext cx="6583769" cy="0"/>
          </a:xfrm>
          <a:prstGeom prst="line">
            <a:avLst/>
          </a:prstGeom>
          <a:ln w="257175" cap="flat">
            <a:solidFill>
              <a:srgbClr val="16E9F0"/>
            </a:solidFill>
            <a:prstDash val="solid"/>
            <a:headEnd type="none" w="sm" len="sm"/>
            <a:tailEnd type="none" w="sm" len="sm"/>
          </a:ln>
        </p:spPr>
      </p:sp>
      <p:sp>
        <p:nvSpPr>
          <p:cNvPr id="7" name="Freeform 7"/>
          <p:cNvSpPr/>
          <p:nvPr/>
        </p:nvSpPr>
        <p:spPr>
          <a:xfrm>
            <a:off x="8352179" y="891909"/>
            <a:ext cx="9554968" cy="5697150"/>
          </a:xfrm>
          <a:custGeom>
            <a:avLst/>
            <a:gdLst/>
            <a:ahLst/>
            <a:cxnLst/>
            <a:rect l="l" t="t" r="r" b="b"/>
            <a:pathLst>
              <a:path w="9554968" h="5697150">
                <a:moveTo>
                  <a:pt x="0" y="0"/>
                </a:moveTo>
                <a:lnTo>
                  <a:pt x="9554967" y="0"/>
                </a:lnTo>
                <a:lnTo>
                  <a:pt x="9554967" y="5697150"/>
                </a:lnTo>
                <a:lnTo>
                  <a:pt x="0" y="5697150"/>
                </a:lnTo>
                <a:lnTo>
                  <a:pt x="0" y="0"/>
                </a:lnTo>
                <a:close/>
              </a:path>
            </a:pathLst>
          </a:custGeom>
          <a:blipFill>
            <a:blip r:embed="rId8"/>
            <a:stretch>
              <a:fillRect/>
            </a:stretch>
          </a:blipFill>
        </p:spPr>
      </p:sp>
      <p:sp>
        <p:nvSpPr>
          <p:cNvPr id="8" name="TextBox 8"/>
          <p:cNvSpPr txBox="1"/>
          <p:nvPr/>
        </p:nvSpPr>
        <p:spPr>
          <a:xfrm>
            <a:off x="1028700" y="942975"/>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NIH ChestX-ray14</a:t>
            </a:r>
          </a:p>
        </p:txBody>
      </p:sp>
      <p:sp>
        <p:nvSpPr>
          <p:cNvPr id="9" name="TextBox 9"/>
          <p:cNvSpPr txBox="1"/>
          <p:nvPr/>
        </p:nvSpPr>
        <p:spPr>
          <a:xfrm>
            <a:off x="1051862" y="2564988"/>
            <a:ext cx="6294339" cy="746760"/>
          </a:xfrm>
          <a:prstGeom prst="rect">
            <a:avLst/>
          </a:prstGeom>
        </p:spPr>
        <p:txBody>
          <a:bodyPr lIns="0" tIns="0" rIns="0" bIns="0" rtlCol="0" anchor="t">
            <a:spAutoFit/>
          </a:bodyPr>
          <a:lstStyle/>
          <a:p>
            <a:pPr algn="l">
              <a:lnSpc>
                <a:spcPts val="2939"/>
              </a:lnSpc>
              <a:spcBef>
                <a:spcPct val="0"/>
              </a:spcBef>
            </a:pPr>
            <a:r>
              <a:rPr lang="en-US" sz="2099" spc="-83">
                <a:solidFill>
                  <a:srgbClr val="FFFFFF"/>
                </a:solidFill>
                <a:latin typeface="Poppins"/>
                <a:ea typeface="Poppins"/>
                <a:cs typeface="Poppins"/>
                <a:sym typeface="Poppins"/>
              </a:rPr>
              <a:t>Labels: The dataset provides image-level labels for </a:t>
            </a:r>
          </a:p>
          <a:p>
            <a:pPr algn="l">
              <a:lnSpc>
                <a:spcPts val="2939"/>
              </a:lnSpc>
              <a:spcBef>
                <a:spcPct val="0"/>
              </a:spcBef>
            </a:pPr>
            <a:r>
              <a:rPr lang="en-US" sz="2099" spc="-83">
                <a:solidFill>
                  <a:srgbClr val="FFFFFF"/>
                </a:solidFill>
                <a:latin typeface="Poppins"/>
                <a:ea typeface="Poppins"/>
                <a:cs typeface="Poppins"/>
                <a:sym typeface="Poppins"/>
              </a:rPr>
              <a:t>14 common thoracic pathologies::</a:t>
            </a:r>
          </a:p>
        </p:txBody>
      </p:sp>
      <p:sp>
        <p:nvSpPr>
          <p:cNvPr id="10" name="TextBox 10"/>
          <p:cNvSpPr txBox="1"/>
          <p:nvPr/>
        </p:nvSpPr>
        <p:spPr>
          <a:xfrm>
            <a:off x="1028700" y="3890835"/>
            <a:ext cx="6317501" cy="4320002"/>
          </a:xfrm>
          <a:prstGeom prst="rect">
            <a:avLst/>
          </a:prstGeom>
        </p:spPr>
        <p:txBody>
          <a:bodyPr lIns="0" tIns="0" rIns="0" bIns="0" rtlCol="0" anchor="t">
            <a:spAutoFit/>
          </a:bodyPr>
          <a:lstStyle/>
          <a:p>
            <a:pPr marL="524310" lvl="1" indent="-262155" algn="l">
              <a:lnSpc>
                <a:spcPts val="4298"/>
              </a:lnSpc>
              <a:buFont typeface="Arial"/>
              <a:buChar char="•"/>
            </a:pPr>
            <a:r>
              <a:rPr lang="en-US" sz="2428" spc="-97">
                <a:solidFill>
                  <a:srgbClr val="FFFFFF"/>
                </a:solidFill>
                <a:latin typeface="Poppins"/>
                <a:ea typeface="Poppins"/>
                <a:cs typeface="Poppins"/>
                <a:sym typeface="Poppins"/>
              </a:rPr>
              <a:t>Atelectasis</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Cardiomegaly</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Consolidation</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Edema</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Effusion</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Emphysema</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Fibrosis</a:t>
            </a:r>
          </a:p>
          <a:p>
            <a:pPr algn="l">
              <a:lnSpc>
                <a:spcPts val="4298"/>
              </a:lnSpc>
            </a:pPr>
            <a:endParaRPr lang="en-US" sz="2428" spc="-97">
              <a:solidFill>
                <a:srgbClr val="FFFFFF"/>
              </a:solidFill>
              <a:latin typeface="Poppins"/>
              <a:ea typeface="Poppins"/>
              <a:cs typeface="Poppins"/>
              <a:sym typeface="Poppins"/>
            </a:endParaRPr>
          </a:p>
        </p:txBody>
      </p:sp>
      <p:sp>
        <p:nvSpPr>
          <p:cNvPr id="11" name="TextBox 11"/>
          <p:cNvSpPr txBox="1"/>
          <p:nvPr/>
        </p:nvSpPr>
        <p:spPr>
          <a:xfrm>
            <a:off x="5413271" y="3890835"/>
            <a:ext cx="3047107" cy="3712466"/>
          </a:xfrm>
          <a:prstGeom prst="rect">
            <a:avLst/>
          </a:prstGeom>
        </p:spPr>
        <p:txBody>
          <a:bodyPr lIns="0" tIns="0" rIns="0" bIns="0" rtlCol="0" anchor="t">
            <a:spAutoFit/>
          </a:bodyPr>
          <a:lstStyle/>
          <a:p>
            <a:pPr marL="518155" lvl="1" indent="-259078" algn="l">
              <a:lnSpc>
                <a:spcPts val="4247"/>
              </a:lnSpc>
              <a:buFont typeface="Arial"/>
              <a:buChar char="•"/>
            </a:pPr>
            <a:r>
              <a:rPr lang="en-US" sz="2399" spc="-95">
                <a:solidFill>
                  <a:srgbClr val="FFFFFF"/>
                </a:solidFill>
                <a:latin typeface="Poppins"/>
                <a:ea typeface="Poppins"/>
                <a:cs typeface="Poppins"/>
                <a:sym typeface="Poppins"/>
              </a:rPr>
              <a:t>Hernia</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Infiltration</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Mass</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Nodule</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Pleural Thickening</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Pneumonia</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Pneumothorax</a:t>
            </a:r>
          </a:p>
        </p:txBody>
      </p:sp>
      <p:sp>
        <p:nvSpPr>
          <p:cNvPr id="12" name="TextBox 12"/>
          <p:cNvSpPr txBox="1"/>
          <p:nvPr/>
        </p:nvSpPr>
        <p:spPr>
          <a:xfrm>
            <a:off x="1221957" y="7850950"/>
            <a:ext cx="14902339" cy="1467328"/>
          </a:xfrm>
          <a:prstGeom prst="rect">
            <a:avLst/>
          </a:prstGeom>
        </p:spPr>
        <p:txBody>
          <a:bodyPr lIns="0" tIns="0" rIns="0" bIns="0" rtlCol="0" anchor="t">
            <a:spAutoFit/>
          </a:bodyPr>
          <a:lstStyle/>
          <a:p>
            <a:pPr algn="l">
              <a:lnSpc>
                <a:spcPts val="3944"/>
              </a:lnSpc>
              <a:spcBef>
                <a:spcPct val="0"/>
              </a:spcBef>
            </a:pPr>
            <a:r>
              <a:rPr lang="en-US" sz="2228" spc="-89">
                <a:solidFill>
                  <a:srgbClr val="FFFFFF"/>
                </a:solidFill>
                <a:latin typeface="Poppins"/>
                <a:ea typeface="Poppins"/>
                <a:cs typeface="Poppins"/>
                <a:sym typeface="Poppins"/>
              </a:rPr>
              <a:t>An additional label, "No Finding," is provided for images where none of the 14 pathologies are present. We chose this dataset because its picture quality is high resolution and it can be downloaded in parts it’s very small in size compare to other current datasets whose size e.g. of Chexpert is very huge 471 GBs.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529070" y="6910390"/>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V="1">
            <a:off x="1028700" y="891909"/>
            <a:ext cx="6583769" cy="0"/>
          </a:xfrm>
          <a:prstGeom prst="line">
            <a:avLst/>
          </a:prstGeom>
          <a:ln w="257175" cap="flat">
            <a:solidFill>
              <a:srgbClr val="16E9F0"/>
            </a:solidFill>
            <a:prstDash val="solid"/>
            <a:headEnd type="none" w="sm" len="sm"/>
            <a:tailEnd type="none" w="sm" len="sm"/>
          </a:ln>
        </p:spPr>
      </p:sp>
      <p:sp>
        <p:nvSpPr>
          <p:cNvPr id="6" name="AutoShape 6"/>
          <p:cNvSpPr/>
          <p:nvPr/>
        </p:nvSpPr>
        <p:spPr>
          <a:xfrm flipV="1">
            <a:off x="1028700" y="2099606"/>
            <a:ext cx="6583769" cy="0"/>
          </a:xfrm>
          <a:prstGeom prst="line">
            <a:avLst/>
          </a:prstGeom>
          <a:ln w="257175" cap="flat">
            <a:solidFill>
              <a:srgbClr val="16E9F0"/>
            </a:solidFill>
            <a:prstDash val="solid"/>
            <a:headEnd type="none" w="sm" len="sm"/>
            <a:tailEnd type="none" w="sm" len="sm"/>
          </a:ln>
        </p:spPr>
      </p:sp>
      <p:sp>
        <p:nvSpPr>
          <p:cNvPr id="7" name="Freeform 7"/>
          <p:cNvSpPr/>
          <p:nvPr/>
        </p:nvSpPr>
        <p:spPr>
          <a:xfrm>
            <a:off x="926211" y="3330798"/>
            <a:ext cx="2516085" cy="2516085"/>
          </a:xfrm>
          <a:custGeom>
            <a:avLst/>
            <a:gdLst/>
            <a:ahLst/>
            <a:cxnLst/>
            <a:rect l="l" t="t" r="r" b="b"/>
            <a:pathLst>
              <a:path w="2516085" h="2516085">
                <a:moveTo>
                  <a:pt x="0" y="0"/>
                </a:moveTo>
                <a:lnTo>
                  <a:pt x="2516085" y="0"/>
                </a:lnTo>
                <a:lnTo>
                  <a:pt x="2516085" y="2516085"/>
                </a:lnTo>
                <a:lnTo>
                  <a:pt x="0" y="2516085"/>
                </a:lnTo>
                <a:lnTo>
                  <a:pt x="0" y="0"/>
                </a:lnTo>
                <a:close/>
              </a:path>
            </a:pathLst>
          </a:custGeom>
          <a:blipFill>
            <a:blip r:embed="rId8"/>
            <a:stretch>
              <a:fillRect/>
            </a:stretch>
          </a:blipFill>
        </p:spPr>
      </p:sp>
      <p:sp>
        <p:nvSpPr>
          <p:cNvPr id="8" name="Freeform 8"/>
          <p:cNvSpPr/>
          <p:nvPr/>
        </p:nvSpPr>
        <p:spPr>
          <a:xfrm>
            <a:off x="4041917" y="3223913"/>
            <a:ext cx="2622970" cy="2622970"/>
          </a:xfrm>
          <a:custGeom>
            <a:avLst/>
            <a:gdLst/>
            <a:ahLst/>
            <a:cxnLst/>
            <a:rect l="l" t="t" r="r" b="b"/>
            <a:pathLst>
              <a:path w="2622970" h="2622970">
                <a:moveTo>
                  <a:pt x="0" y="0"/>
                </a:moveTo>
                <a:lnTo>
                  <a:pt x="2622970" y="0"/>
                </a:lnTo>
                <a:lnTo>
                  <a:pt x="2622970" y="2622970"/>
                </a:lnTo>
                <a:lnTo>
                  <a:pt x="0" y="2622970"/>
                </a:lnTo>
                <a:lnTo>
                  <a:pt x="0" y="0"/>
                </a:lnTo>
                <a:close/>
              </a:path>
            </a:pathLst>
          </a:custGeom>
          <a:blipFill>
            <a:blip r:embed="rId9"/>
            <a:stretch>
              <a:fillRect/>
            </a:stretch>
          </a:blipFill>
        </p:spPr>
      </p:sp>
      <p:sp>
        <p:nvSpPr>
          <p:cNvPr id="9" name="Freeform 9"/>
          <p:cNvSpPr/>
          <p:nvPr/>
        </p:nvSpPr>
        <p:spPr>
          <a:xfrm>
            <a:off x="7110554" y="3223913"/>
            <a:ext cx="2699648" cy="2699648"/>
          </a:xfrm>
          <a:custGeom>
            <a:avLst/>
            <a:gdLst/>
            <a:ahLst/>
            <a:cxnLst/>
            <a:rect l="l" t="t" r="r" b="b"/>
            <a:pathLst>
              <a:path w="2699648" h="2699648">
                <a:moveTo>
                  <a:pt x="0" y="0"/>
                </a:moveTo>
                <a:lnTo>
                  <a:pt x="2699648" y="0"/>
                </a:lnTo>
                <a:lnTo>
                  <a:pt x="2699648" y="2699649"/>
                </a:lnTo>
                <a:lnTo>
                  <a:pt x="0" y="2699649"/>
                </a:lnTo>
                <a:lnTo>
                  <a:pt x="0" y="0"/>
                </a:lnTo>
                <a:close/>
              </a:path>
            </a:pathLst>
          </a:custGeom>
          <a:blipFill>
            <a:blip r:embed="rId10"/>
            <a:stretch>
              <a:fillRect/>
            </a:stretch>
          </a:blipFill>
        </p:spPr>
      </p:sp>
      <p:sp>
        <p:nvSpPr>
          <p:cNvPr id="10" name="Freeform 10"/>
          <p:cNvSpPr/>
          <p:nvPr/>
        </p:nvSpPr>
        <p:spPr>
          <a:xfrm>
            <a:off x="10186126" y="3147234"/>
            <a:ext cx="2883212" cy="2883212"/>
          </a:xfrm>
          <a:custGeom>
            <a:avLst/>
            <a:gdLst/>
            <a:ahLst/>
            <a:cxnLst/>
            <a:rect l="l" t="t" r="r" b="b"/>
            <a:pathLst>
              <a:path w="2883212" h="2883212">
                <a:moveTo>
                  <a:pt x="0" y="0"/>
                </a:moveTo>
                <a:lnTo>
                  <a:pt x="2883212" y="0"/>
                </a:lnTo>
                <a:lnTo>
                  <a:pt x="2883212" y="2883212"/>
                </a:lnTo>
                <a:lnTo>
                  <a:pt x="0" y="2883212"/>
                </a:lnTo>
                <a:lnTo>
                  <a:pt x="0" y="0"/>
                </a:lnTo>
                <a:close/>
              </a:path>
            </a:pathLst>
          </a:custGeom>
          <a:blipFill>
            <a:blip r:embed="rId11"/>
            <a:stretch>
              <a:fillRect/>
            </a:stretch>
          </a:blipFill>
        </p:spPr>
      </p:sp>
      <p:sp>
        <p:nvSpPr>
          <p:cNvPr id="11" name="Freeform 11"/>
          <p:cNvSpPr/>
          <p:nvPr/>
        </p:nvSpPr>
        <p:spPr>
          <a:xfrm>
            <a:off x="13597068" y="3028926"/>
            <a:ext cx="3043630" cy="3043630"/>
          </a:xfrm>
          <a:custGeom>
            <a:avLst/>
            <a:gdLst/>
            <a:ahLst/>
            <a:cxnLst/>
            <a:rect l="l" t="t" r="r" b="b"/>
            <a:pathLst>
              <a:path w="3043630" h="3043630">
                <a:moveTo>
                  <a:pt x="0" y="0"/>
                </a:moveTo>
                <a:lnTo>
                  <a:pt x="3043630" y="0"/>
                </a:lnTo>
                <a:lnTo>
                  <a:pt x="3043630" y="3043629"/>
                </a:lnTo>
                <a:lnTo>
                  <a:pt x="0" y="3043629"/>
                </a:lnTo>
                <a:lnTo>
                  <a:pt x="0" y="0"/>
                </a:lnTo>
                <a:close/>
              </a:path>
            </a:pathLst>
          </a:custGeom>
          <a:blipFill>
            <a:blip r:embed="rId12"/>
            <a:stretch>
              <a:fillRect/>
            </a:stretch>
          </a:blipFill>
        </p:spPr>
      </p:sp>
      <p:sp>
        <p:nvSpPr>
          <p:cNvPr id="12" name="Freeform 12"/>
          <p:cNvSpPr/>
          <p:nvPr/>
        </p:nvSpPr>
        <p:spPr>
          <a:xfrm>
            <a:off x="926211" y="6604535"/>
            <a:ext cx="2621347" cy="2621347"/>
          </a:xfrm>
          <a:custGeom>
            <a:avLst/>
            <a:gdLst/>
            <a:ahLst/>
            <a:cxnLst/>
            <a:rect l="l" t="t" r="r" b="b"/>
            <a:pathLst>
              <a:path w="2621347" h="2621347">
                <a:moveTo>
                  <a:pt x="0" y="0"/>
                </a:moveTo>
                <a:lnTo>
                  <a:pt x="2621346" y="0"/>
                </a:lnTo>
                <a:lnTo>
                  <a:pt x="2621346" y="2621347"/>
                </a:lnTo>
                <a:lnTo>
                  <a:pt x="0" y="2621347"/>
                </a:lnTo>
                <a:lnTo>
                  <a:pt x="0" y="0"/>
                </a:lnTo>
                <a:close/>
              </a:path>
            </a:pathLst>
          </a:custGeom>
          <a:blipFill>
            <a:blip r:embed="rId13"/>
            <a:stretch>
              <a:fillRect/>
            </a:stretch>
          </a:blipFill>
        </p:spPr>
      </p:sp>
      <p:sp>
        <p:nvSpPr>
          <p:cNvPr id="13" name="Freeform 13"/>
          <p:cNvSpPr/>
          <p:nvPr/>
        </p:nvSpPr>
        <p:spPr>
          <a:xfrm>
            <a:off x="4041917" y="6604535"/>
            <a:ext cx="2737620" cy="2737620"/>
          </a:xfrm>
          <a:custGeom>
            <a:avLst/>
            <a:gdLst/>
            <a:ahLst/>
            <a:cxnLst/>
            <a:rect l="l" t="t" r="r" b="b"/>
            <a:pathLst>
              <a:path w="2737620" h="2737620">
                <a:moveTo>
                  <a:pt x="0" y="0"/>
                </a:moveTo>
                <a:lnTo>
                  <a:pt x="2737620" y="0"/>
                </a:lnTo>
                <a:lnTo>
                  <a:pt x="2737620" y="2737620"/>
                </a:lnTo>
                <a:lnTo>
                  <a:pt x="0" y="2737620"/>
                </a:lnTo>
                <a:lnTo>
                  <a:pt x="0" y="0"/>
                </a:lnTo>
                <a:close/>
              </a:path>
            </a:pathLst>
          </a:custGeom>
          <a:blipFill>
            <a:blip r:embed="rId14"/>
            <a:stretch>
              <a:fillRect/>
            </a:stretch>
          </a:blipFill>
        </p:spPr>
      </p:sp>
      <p:sp>
        <p:nvSpPr>
          <p:cNvPr id="14" name="Freeform 14"/>
          <p:cNvSpPr/>
          <p:nvPr/>
        </p:nvSpPr>
        <p:spPr>
          <a:xfrm>
            <a:off x="7355758" y="6685456"/>
            <a:ext cx="2656699" cy="2656699"/>
          </a:xfrm>
          <a:custGeom>
            <a:avLst/>
            <a:gdLst/>
            <a:ahLst/>
            <a:cxnLst/>
            <a:rect l="l" t="t" r="r" b="b"/>
            <a:pathLst>
              <a:path w="2656699" h="2656699">
                <a:moveTo>
                  <a:pt x="0" y="0"/>
                </a:moveTo>
                <a:lnTo>
                  <a:pt x="2656700" y="0"/>
                </a:lnTo>
                <a:lnTo>
                  <a:pt x="2656700" y="2656699"/>
                </a:lnTo>
                <a:lnTo>
                  <a:pt x="0" y="2656699"/>
                </a:lnTo>
                <a:lnTo>
                  <a:pt x="0" y="0"/>
                </a:lnTo>
                <a:close/>
              </a:path>
            </a:pathLst>
          </a:custGeom>
          <a:blipFill>
            <a:blip r:embed="rId15"/>
            <a:stretch>
              <a:fillRect/>
            </a:stretch>
          </a:blipFill>
        </p:spPr>
      </p:sp>
      <p:sp>
        <p:nvSpPr>
          <p:cNvPr id="15" name="Freeform 15"/>
          <p:cNvSpPr/>
          <p:nvPr/>
        </p:nvSpPr>
        <p:spPr>
          <a:xfrm>
            <a:off x="10507758" y="6575327"/>
            <a:ext cx="2687282" cy="2766829"/>
          </a:xfrm>
          <a:custGeom>
            <a:avLst/>
            <a:gdLst/>
            <a:ahLst/>
            <a:cxnLst/>
            <a:rect l="l" t="t" r="r" b="b"/>
            <a:pathLst>
              <a:path w="2687282" h="2766829">
                <a:moveTo>
                  <a:pt x="0" y="0"/>
                </a:moveTo>
                <a:lnTo>
                  <a:pt x="2687282" y="0"/>
                </a:lnTo>
                <a:lnTo>
                  <a:pt x="2687282" y="2766828"/>
                </a:lnTo>
                <a:lnTo>
                  <a:pt x="0" y="2766828"/>
                </a:lnTo>
                <a:lnTo>
                  <a:pt x="0" y="0"/>
                </a:lnTo>
                <a:close/>
              </a:path>
            </a:pathLst>
          </a:custGeom>
          <a:blipFill>
            <a:blip r:embed="rId16"/>
            <a:stretch>
              <a:fillRect/>
            </a:stretch>
          </a:blipFill>
        </p:spPr>
      </p:sp>
      <p:sp>
        <p:nvSpPr>
          <p:cNvPr id="16" name="Freeform 16"/>
          <p:cNvSpPr/>
          <p:nvPr/>
        </p:nvSpPr>
        <p:spPr>
          <a:xfrm>
            <a:off x="13730780" y="6604535"/>
            <a:ext cx="2818542" cy="2818542"/>
          </a:xfrm>
          <a:custGeom>
            <a:avLst/>
            <a:gdLst/>
            <a:ahLst/>
            <a:cxnLst/>
            <a:rect l="l" t="t" r="r" b="b"/>
            <a:pathLst>
              <a:path w="2818542" h="2818542">
                <a:moveTo>
                  <a:pt x="0" y="0"/>
                </a:moveTo>
                <a:lnTo>
                  <a:pt x="2818541" y="0"/>
                </a:lnTo>
                <a:lnTo>
                  <a:pt x="2818541" y="2818542"/>
                </a:lnTo>
                <a:lnTo>
                  <a:pt x="0" y="2818542"/>
                </a:lnTo>
                <a:lnTo>
                  <a:pt x="0" y="0"/>
                </a:lnTo>
                <a:close/>
              </a:path>
            </a:pathLst>
          </a:custGeom>
          <a:blipFill>
            <a:blip r:embed="rId17"/>
            <a:stretch>
              <a:fillRect/>
            </a:stretch>
          </a:blipFill>
        </p:spPr>
      </p:sp>
      <p:sp>
        <p:nvSpPr>
          <p:cNvPr id="17" name="TextBox 17"/>
          <p:cNvSpPr txBox="1"/>
          <p:nvPr/>
        </p:nvSpPr>
        <p:spPr>
          <a:xfrm>
            <a:off x="1028700" y="942975"/>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NIH ChestX-ray14</a:t>
            </a:r>
          </a:p>
        </p:txBody>
      </p:sp>
      <p:sp>
        <p:nvSpPr>
          <p:cNvPr id="18" name="TextBox 18"/>
          <p:cNvSpPr txBox="1"/>
          <p:nvPr/>
        </p:nvSpPr>
        <p:spPr>
          <a:xfrm>
            <a:off x="1051862" y="2564988"/>
            <a:ext cx="3346183" cy="375285"/>
          </a:xfrm>
          <a:prstGeom prst="rect">
            <a:avLst/>
          </a:prstGeom>
        </p:spPr>
        <p:txBody>
          <a:bodyPr lIns="0" tIns="0" rIns="0" bIns="0" rtlCol="0" anchor="t">
            <a:spAutoFit/>
          </a:bodyPr>
          <a:lstStyle/>
          <a:p>
            <a:pPr algn="l">
              <a:lnSpc>
                <a:spcPts val="2939"/>
              </a:lnSpc>
              <a:spcBef>
                <a:spcPct val="0"/>
              </a:spcBef>
            </a:pPr>
            <a:r>
              <a:rPr lang="en-US" sz="2099" spc="-83">
                <a:solidFill>
                  <a:srgbClr val="FFFFFF"/>
                </a:solidFill>
                <a:latin typeface="Poppins"/>
                <a:ea typeface="Poppins"/>
                <a:cs typeface="Poppins"/>
                <a:sym typeface="Poppins"/>
              </a:rPr>
              <a:t>Sample Images used were:</a:t>
            </a:r>
          </a:p>
        </p:txBody>
      </p:sp>
      <p:sp>
        <p:nvSpPr>
          <p:cNvPr id="19" name="TextBox 19"/>
          <p:cNvSpPr txBox="1"/>
          <p:nvPr/>
        </p:nvSpPr>
        <p:spPr>
          <a:xfrm>
            <a:off x="1176467" y="5694483"/>
            <a:ext cx="1548487"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Atelectasis</a:t>
            </a:r>
          </a:p>
        </p:txBody>
      </p:sp>
      <p:sp>
        <p:nvSpPr>
          <p:cNvPr id="20" name="TextBox 20"/>
          <p:cNvSpPr txBox="1"/>
          <p:nvPr/>
        </p:nvSpPr>
        <p:spPr>
          <a:xfrm>
            <a:off x="4409051" y="5771162"/>
            <a:ext cx="2070549"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Cardiomegaly</a:t>
            </a:r>
          </a:p>
        </p:txBody>
      </p:sp>
      <p:sp>
        <p:nvSpPr>
          <p:cNvPr id="21" name="TextBox 21"/>
          <p:cNvSpPr txBox="1"/>
          <p:nvPr/>
        </p:nvSpPr>
        <p:spPr>
          <a:xfrm>
            <a:off x="7563081" y="5847362"/>
            <a:ext cx="1982422"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Consolidation</a:t>
            </a:r>
          </a:p>
        </p:txBody>
      </p:sp>
      <p:sp>
        <p:nvSpPr>
          <p:cNvPr id="22" name="TextBox 22"/>
          <p:cNvSpPr txBox="1"/>
          <p:nvPr/>
        </p:nvSpPr>
        <p:spPr>
          <a:xfrm>
            <a:off x="11010587" y="5920155"/>
            <a:ext cx="1022378"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Edema</a:t>
            </a:r>
          </a:p>
        </p:txBody>
      </p:sp>
      <p:sp>
        <p:nvSpPr>
          <p:cNvPr id="23" name="TextBox 23"/>
          <p:cNvSpPr txBox="1"/>
          <p:nvPr/>
        </p:nvSpPr>
        <p:spPr>
          <a:xfrm>
            <a:off x="14573176" y="6002582"/>
            <a:ext cx="1091413"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Effusion</a:t>
            </a:r>
          </a:p>
        </p:txBody>
      </p:sp>
      <p:sp>
        <p:nvSpPr>
          <p:cNvPr id="24" name="TextBox 24"/>
          <p:cNvSpPr txBox="1"/>
          <p:nvPr/>
        </p:nvSpPr>
        <p:spPr>
          <a:xfrm>
            <a:off x="1449779" y="9189755"/>
            <a:ext cx="1822605"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Emphysema</a:t>
            </a:r>
          </a:p>
        </p:txBody>
      </p:sp>
      <p:sp>
        <p:nvSpPr>
          <p:cNvPr id="25" name="TextBox 25"/>
          <p:cNvSpPr txBox="1"/>
          <p:nvPr/>
        </p:nvSpPr>
        <p:spPr>
          <a:xfrm>
            <a:off x="4744539" y="9270677"/>
            <a:ext cx="1051332"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Fibrosis</a:t>
            </a:r>
          </a:p>
        </p:txBody>
      </p:sp>
      <p:sp>
        <p:nvSpPr>
          <p:cNvPr id="26" name="TextBox 26"/>
          <p:cNvSpPr txBox="1"/>
          <p:nvPr/>
        </p:nvSpPr>
        <p:spPr>
          <a:xfrm>
            <a:off x="11010587" y="9270677"/>
            <a:ext cx="1650269"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Pneumonia</a:t>
            </a:r>
          </a:p>
        </p:txBody>
      </p:sp>
      <p:sp>
        <p:nvSpPr>
          <p:cNvPr id="27" name="TextBox 27"/>
          <p:cNvSpPr txBox="1"/>
          <p:nvPr/>
        </p:nvSpPr>
        <p:spPr>
          <a:xfrm>
            <a:off x="7808307" y="9265955"/>
            <a:ext cx="1491969"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No Finding</a:t>
            </a:r>
          </a:p>
        </p:txBody>
      </p:sp>
      <p:sp>
        <p:nvSpPr>
          <p:cNvPr id="28" name="TextBox 28"/>
          <p:cNvSpPr txBox="1"/>
          <p:nvPr/>
        </p:nvSpPr>
        <p:spPr>
          <a:xfrm>
            <a:off x="14085178" y="9356402"/>
            <a:ext cx="2109745"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Pneumothorax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853895" y="500454"/>
            <a:ext cx="3855558" cy="0"/>
          </a:xfrm>
          <a:prstGeom prst="line">
            <a:avLst/>
          </a:prstGeom>
          <a:ln w="257175" cap="flat">
            <a:solidFill>
              <a:srgbClr val="16E9F0"/>
            </a:solidFill>
            <a:prstDash val="solid"/>
            <a:headEnd type="none" w="sm" len="sm"/>
            <a:tailEnd type="none" w="sm" len="sm"/>
          </a:ln>
        </p:spPr>
      </p:sp>
      <p:sp>
        <p:nvSpPr>
          <p:cNvPr id="6" name="TextBox 6"/>
          <p:cNvSpPr txBox="1"/>
          <p:nvPr/>
        </p:nvSpPr>
        <p:spPr>
          <a:xfrm>
            <a:off x="853895" y="381391"/>
            <a:ext cx="3990511" cy="839612"/>
          </a:xfrm>
          <a:prstGeom prst="rect">
            <a:avLst/>
          </a:prstGeom>
        </p:spPr>
        <p:txBody>
          <a:bodyPr lIns="0" tIns="0" rIns="0" bIns="0" rtlCol="0" anchor="t">
            <a:spAutoFit/>
          </a:bodyPr>
          <a:lstStyle/>
          <a:p>
            <a:pPr algn="ctr">
              <a:lnSpc>
                <a:spcPts val="6953"/>
              </a:lnSpc>
              <a:spcBef>
                <a:spcPct val="0"/>
              </a:spcBef>
            </a:pPr>
            <a:r>
              <a:rPr lang="en-US" sz="3928" spc="-157">
                <a:solidFill>
                  <a:srgbClr val="FFFFFF"/>
                </a:solidFill>
                <a:latin typeface="Poppins"/>
                <a:ea typeface="Poppins"/>
                <a:cs typeface="Poppins"/>
                <a:sym typeface="Poppins"/>
              </a:rPr>
              <a:t>Workflow Pipeline</a:t>
            </a:r>
          </a:p>
        </p:txBody>
      </p:sp>
      <p:sp>
        <p:nvSpPr>
          <p:cNvPr id="7" name="AutoShape 7"/>
          <p:cNvSpPr/>
          <p:nvPr/>
        </p:nvSpPr>
        <p:spPr>
          <a:xfrm>
            <a:off x="853895" y="1349591"/>
            <a:ext cx="3855558" cy="0"/>
          </a:xfrm>
          <a:prstGeom prst="line">
            <a:avLst/>
          </a:prstGeom>
          <a:ln w="257175" cap="flat">
            <a:solidFill>
              <a:srgbClr val="16E9F0"/>
            </a:solidFill>
            <a:prstDash val="solid"/>
            <a:headEnd type="none" w="sm" len="sm"/>
            <a:tailEnd type="none" w="sm" len="sm"/>
          </a:ln>
        </p:spPr>
      </p:sp>
      <p:sp>
        <p:nvSpPr>
          <p:cNvPr id="8" name="TextBox 8"/>
          <p:cNvSpPr txBox="1"/>
          <p:nvPr/>
        </p:nvSpPr>
        <p:spPr>
          <a:xfrm>
            <a:off x="4559720" y="1612765"/>
            <a:ext cx="7016047" cy="7298155"/>
          </a:xfrm>
          <a:prstGeom prst="rect">
            <a:avLst/>
          </a:prstGeom>
        </p:spPr>
        <p:txBody>
          <a:bodyPr lIns="0" tIns="0" rIns="0" bIns="0" rtlCol="0" anchor="t">
            <a:spAutoFit/>
          </a:bodyPr>
          <a:lstStyle/>
          <a:p>
            <a:pPr algn="ctr">
              <a:lnSpc>
                <a:spcPts val="4829"/>
              </a:lnSpc>
            </a:pPr>
            <a:r>
              <a:rPr lang="en-US" sz="2728" b="1" spc="-109">
                <a:solidFill>
                  <a:srgbClr val="FFFFFF"/>
                </a:solidFill>
                <a:latin typeface="Poppins Bold"/>
                <a:ea typeface="Poppins Bold"/>
                <a:cs typeface="Poppins Bold"/>
                <a:sym typeface="Poppins Bold"/>
              </a:rPr>
              <a:t>1. IMAGE ACQUISITION &amp; STANDARDIZATION</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2. IMAGE ENHANCEMENT </a:t>
            </a:r>
          </a:p>
          <a:p>
            <a:pPr algn="ctr">
              <a:lnSpc>
                <a:spcPts val="4829"/>
              </a:lnSpc>
            </a:pPr>
            <a:r>
              <a:rPr lang="en-US" sz="2728" b="1" spc="-109">
                <a:solidFill>
                  <a:srgbClr val="FFFFFF"/>
                </a:solidFill>
                <a:latin typeface="Poppins Bold"/>
                <a:ea typeface="Poppins Bold"/>
                <a:cs typeface="Poppins Bold"/>
                <a:sym typeface="Poppins Bold"/>
              </a:rPr>
              <a:t>   ↓  </a:t>
            </a:r>
          </a:p>
          <a:p>
            <a:pPr algn="ctr">
              <a:lnSpc>
                <a:spcPts val="4829"/>
              </a:lnSpc>
            </a:pPr>
            <a:r>
              <a:rPr lang="en-US" sz="2728" b="1" spc="-109">
                <a:solidFill>
                  <a:srgbClr val="FFFFFF"/>
                </a:solidFill>
                <a:latin typeface="Poppins Bold"/>
                <a:ea typeface="Poppins Bold"/>
                <a:cs typeface="Poppins Bold"/>
                <a:sym typeface="Poppins Bold"/>
              </a:rPr>
              <a:t>3. NOISE HANDLING &amp; RESTORATION</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4. HAND-CRAFTED FEATURE EXTRACTION </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5. ANALYSIS &amp; VISUALIZATION</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6. PERFORMANCE EVALUATION &amp; RANKING</a:t>
            </a:r>
          </a:p>
          <a:p>
            <a:pPr algn="ctr">
              <a:lnSpc>
                <a:spcPts val="4829"/>
              </a:lnSpc>
              <a:spcBef>
                <a:spcPct val="0"/>
              </a:spcBef>
            </a:pPr>
            <a:endParaRPr lang="en-US" sz="2728" b="1" spc="-109">
              <a:solidFill>
                <a:srgbClr val="FFFFFF"/>
              </a:solidFill>
              <a:latin typeface="Poppins Bold"/>
              <a:ea typeface="Poppins Bold"/>
              <a:cs typeface="Poppins Bold"/>
              <a:sym typeface="Poppi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191390" y="876300"/>
            <a:ext cx="17096610" cy="8482469"/>
          </a:xfrm>
          <a:prstGeom prst="rect">
            <a:avLst/>
          </a:prstGeom>
        </p:spPr>
        <p:txBody>
          <a:bodyPr lIns="0" tIns="0" rIns="0" bIns="0" rtlCol="0" anchor="t">
            <a:spAutoFit/>
          </a:bodyPr>
          <a:lstStyle/>
          <a:p>
            <a:pPr marL="524310" lvl="1" indent="-262155" algn="l">
              <a:lnSpc>
                <a:spcPts val="4298"/>
              </a:lnSpc>
              <a:buFont typeface="Arial"/>
              <a:buChar char="•"/>
            </a:pPr>
            <a:r>
              <a:rPr lang="en-US" sz="2428" spc="-97">
                <a:solidFill>
                  <a:srgbClr val="FFFFFF"/>
                </a:solidFill>
                <a:latin typeface="Poppins"/>
                <a:ea typeface="Poppins"/>
                <a:cs typeface="Poppins"/>
                <a:sym typeface="Poppins"/>
              </a:rPr>
              <a:t>We selected 10 Medical conditions from the dataset from each condition we chose 1 image </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The conditions selected are : Atelectasis, Cardiomegaly, Consolidation, Edema, Effusion,Emphysema, Fibrosis, Pneumonia, Pneumothorax and </a:t>
            </a:r>
            <a:r>
              <a:rPr lang="en-US" sz="2428" spc="-97">
                <a:solidFill>
                  <a:srgbClr val="7ED957"/>
                </a:solidFill>
                <a:latin typeface="Poppins"/>
                <a:ea typeface="Poppins"/>
                <a:cs typeface="Poppins"/>
                <a:sym typeface="Poppins"/>
              </a:rPr>
              <a:t>No Finding</a:t>
            </a:r>
            <a:r>
              <a:rPr lang="en-US" sz="2428" spc="-97">
                <a:solidFill>
                  <a:srgbClr val="FFFFFF"/>
                </a:solidFill>
                <a:latin typeface="Poppins"/>
                <a:ea typeface="Poppins"/>
                <a:cs typeface="Poppins"/>
                <a:sym typeface="Poppins"/>
              </a:rPr>
              <a:t>. The details of the conditions are as follows:</a:t>
            </a:r>
          </a:p>
          <a:p>
            <a:pPr marL="524310" lvl="1" indent="-262155" algn="l">
              <a:lnSpc>
                <a:spcPts val="4298"/>
              </a:lnSpc>
              <a:buAutoNum type="arabicPeriod"/>
            </a:pPr>
            <a:r>
              <a:rPr lang="en-US" sz="2428" b="1" spc="-97">
                <a:solidFill>
                  <a:srgbClr val="FF3131"/>
                </a:solidFill>
                <a:latin typeface="Poppins Bold"/>
                <a:ea typeface="Poppins Bold"/>
                <a:cs typeface="Poppins Bold"/>
                <a:sym typeface="Poppins Bold"/>
              </a:rPr>
              <a:t>Atelectasis</a:t>
            </a:r>
            <a:r>
              <a:rPr lang="en-US" sz="2428" spc="-97">
                <a:solidFill>
                  <a:srgbClr val="FF3131"/>
                </a:solidFill>
                <a:latin typeface="Poppins"/>
                <a:ea typeface="Poppins"/>
                <a:cs typeface="Poppins"/>
                <a:sym typeface="Poppins"/>
              </a:rPr>
              <a:t> </a:t>
            </a:r>
            <a:r>
              <a:rPr lang="en-US" sz="2428" spc="-97">
                <a:solidFill>
                  <a:srgbClr val="FFFFFF"/>
                </a:solidFill>
                <a:latin typeface="Poppins"/>
                <a:ea typeface="Poppins"/>
                <a:cs typeface="Poppins"/>
                <a:sym typeface="Poppins"/>
              </a:rPr>
              <a:t>– Partial or complete collapse of lung tissue, leading to reduced gas exchange.</a:t>
            </a:r>
          </a:p>
          <a:p>
            <a:pPr marL="524310" lvl="1" indent="-262155" algn="l">
              <a:lnSpc>
                <a:spcPts val="4298"/>
              </a:lnSpc>
              <a:buAutoNum type="arabicPeriod"/>
            </a:pPr>
            <a:r>
              <a:rPr lang="en-US" sz="2428" b="1" spc="-97">
                <a:solidFill>
                  <a:srgbClr val="FF66C4"/>
                </a:solidFill>
                <a:latin typeface="Poppins Bold"/>
                <a:ea typeface="Poppins Bold"/>
                <a:cs typeface="Poppins Bold"/>
                <a:sym typeface="Poppins Bold"/>
              </a:rPr>
              <a:t>Cardiomegaly</a:t>
            </a:r>
            <a:r>
              <a:rPr lang="en-US" sz="2428" spc="-97">
                <a:solidFill>
                  <a:srgbClr val="FF66C4"/>
                </a:solidFill>
                <a:latin typeface="Poppins"/>
                <a:ea typeface="Poppins"/>
                <a:cs typeface="Poppins"/>
                <a:sym typeface="Poppins"/>
              </a:rPr>
              <a:t> </a:t>
            </a:r>
            <a:r>
              <a:rPr lang="en-US" sz="2428" spc="-97">
                <a:solidFill>
                  <a:srgbClr val="FFFFFF"/>
                </a:solidFill>
                <a:latin typeface="Poppins"/>
                <a:ea typeface="Poppins"/>
                <a:cs typeface="Poppins"/>
                <a:sym typeface="Poppins"/>
              </a:rPr>
              <a:t>– Abnormal enlargement of the heart, often due to hypertension or heart disease.</a:t>
            </a:r>
          </a:p>
          <a:p>
            <a:pPr marL="524310" lvl="1" indent="-262155" algn="l">
              <a:lnSpc>
                <a:spcPts val="4298"/>
              </a:lnSpc>
              <a:buAutoNum type="arabicPeriod"/>
            </a:pPr>
            <a:r>
              <a:rPr lang="en-US" sz="2428" b="1" spc="-97">
                <a:solidFill>
                  <a:srgbClr val="E2A9F1"/>
                </a:solidFill>
                <a:latin typeface="Poppins Bold"/>
                <a:ea typeface="Poppins Bold"/>
                <a:cs typeface="Poppins Bold"/>
                <a:sym typeface="Poppins Bold"/>
              </a:rPr>
              <a:t>Consolidation</a:t>
            </a:r>
            <a:r>
              <a:rPr lang="en-US" sz="2428" spc="-97">
                <a:solidFill>
                  <a:srgbClr val="E2A9F1"/>
                </a:solidFill>
                <a:latin typeface="Poppins"/>
                <a:ea typeface="Poppins"/>
                <a:cs typeface="Poppins"/>
                <a:sym typeface="Poppins"/>
              </a:rPr>
              <a:t> </a:t>
            </a:r>
            <a:r>
              <a:rPr lang="en-US" sz="2428" spc="-97">
                <a:solidFill>
                  <a:srgbClr val="FFFFFF"/>
                </a:solidFill>
                <a:latin typeface="Poppins"/>
                <a:ea typeface="Poppins"/>
                <a:cs typeface="Poppins"/>
                <a:sym typeface="Poppins"/>
              </a:rPr>
              <a:t>– Solidification of lung tissue caused by fluid or infection filling the alveoli.</a:t>
            </a:r>
          </a:p>
          <a:p>
            <a:pPr marL="524310" lvl="1" indent="-262155" algn="l">
              <a:lnSpc>
                <a:spcPts val="4298"/>
              </a:lnSpc>
              <a:buAutoNum type="arabicPeriod"/>
            </a:pPr>
            <a:r>
              <a:rPr lang="en-US" sz="2428" b="1" spc="-97">
                <a:solidFill>
                  <a:srgbClr val="8C52FF"/>
                </a:solidFill>
                <a:latin typeface="Poppins Bold"/>
                <a:ea typeface="Poppins Bold"/>
                <a:cs typeface="Poppins Bold"/>
                <a:sym typeface="Poppins Bold"/>
              </a:rPr>
              <a:t>Edema</a:t>
            </a:r>
            <a:r>
              <a:rPr lang="en-US" sz="2428" spc="-97">
                <a:solidFill>
                  <a:srgbClr val="8C52FF"/>
                </a:solidFill>
                <a:latin typeface="Poppins"/>
                <a:ea typeface="Poppins"/>
                <a:cs typeface="Poppins"/>
                <a:sym typeface="Poppins"/>
              </a:rPr>
              <a:t> </a:t>
            </a:r>
            <a:r>
              <a:rPr lang="en-US" sz="2428" spc="-97">
                <a:solidFill>
                  <a:srgbClr val="FFFFFF"/>
                </a:solidFill>
                <a:latin typeface="Poppins"/>
                <a:ea typeface="Poppins"/>
                <a:cs typeface="Poppins"/>
                <a:sym typeface="Poppins"/>
              </a:rPr>
              <a:t>– Accumulation of excess fluid in tissues; in lungs, it impairs oxygen exchange.</a:t>
            </a:r>
          </a:p>
          <a:p>
            <a:pPr marL="524310" lvl="1" indent="-262155" algn="l">
              <a:lnSpc>
                <a:spcPts val="4298"/>
              </a:lnSpc>
              <a:buAutoNum type="arabicPeriod"/>
            </a:pPr>
            <a:r>
              <a:rPr lang="en-US" sz="2428" b="1" spc="-97">
                <a:solidFill>
                  <a:srgbClr val="5E17EB"/>
                </a:solidFill>
                <a:latin typeface="Poppins Bold"/>
                <a:ea typeface="Poppins Bold"/>
                <a:cs typeface="Poppins Bold"/>
                <a:sym typeface="Poppins Bold"/>
              </a:rPr>
              <a:t>Effusion</a:t>
            </a:r>
            <a:r>
              <a:rPr lang="en-US" sz="2428" spc="-97">
                <a:solidFill>
                  <a:srgbClr val="5E17EB"/>
                </a:solidFill>
                <a:latin typeface="Poppins"/>
                <a:ea typeface="Poppins"/>
                <a:cs typeface="Poppins"/>
                <a:sym typeface="Poppins"/>
              </a:rPr>
              <a:t> </a:t>
            </a:r>
            <a:r>
              <a:rPr lang="en-US" sz="2428" spc="-97">
                <a:solidFill>
                  <a:srgbClr val="FFFFFF"/>
                </a:solidFill>
                <a:latin typeface="Poppins"/>
                <a:ea typeface="Poppins"/>
                <a:cs typeface="Poppins"/>
                <a:sym typeface="Poppins"/>
              </a:rPr>
              <a:t>– Build-up of fluid in the pleural space surrounding the lungs.</a:t>
            </a:r>
          </a:p>
          <a:p>
            <a:pPr marL="524310" lvl="1" indent="-262155" algn="l">
              <a:lnSpc>
                <a:spcPts val="4298"/>
              </a:lnSpc>
              <a:buAutoNum type="arabicPeriod"/>
            </a:pPr>
            <a:r>
              <a:rPr lang="en-US" sz="2428" b="1" spc="-97">
                <a:solidFill>
                  <a:srgbClr val="0097B2"/>
                </a:solidFill>
                <a:latin typeface="Poppins Bold"/>
                <a:ea typeface="Poppins Bold"/>
                <a:cs typeface="Poppins Bold"/>
                <a:sym typeface="Poppins Bold"/>
              </a:rPr>
              <a:t>Emphysema </a:t>
            </a:r>
            <a:r>
              <a:rPr lang="en-US" sz="2428" spc="-97">
                <a:solidFill>
                  <a:srgbClr val="FFFFFF"/>
                </a:solidFill>
                <a:latin typeface="Poppins"/>
                <a:ea typeface="Poppins"/>
                <a:cs typeface="Poppins"/>
                <a:sym typeface="Poppins"/>
              </a:rPr>
              <a:t>– Chronic lung disease causing destruction of alveoli, leading to breathing difficulty.</a:t>
            </a:r>
          </a:p>
          <a:p>
            <a:pPr marL="524310" lvl="1" indent="-262155" algn="l">
              <a:lnSpc>
                <a:spcPts val="4298"/>
              </a:lnSpc>
              <a:buAutoNum type="arabicPeriod"/>
            </a:pPr>
            <a:r>
              <a:rPr lang="en-US" sz="2428" b="1" spc="-97">
                <a:solidFill>
                  <a:srgbClr val="0CC0DF"/>
                </a:solidFill>
                <a:latin typeface="Poppins Bold"/>
                <a:ea typeface="Poppins Bold"/>
                <a:cs typeface="Poppins Bold"/>
                <a:sym typeface="Poppins Bold"/>
              </a:rPr>
              <a:t>Fibrosis</a:t>
            </a:r>
            <a:r>
              <a:rPr lang="en-US" sz="2428" spc="-97">
                <a:solidFill>
                  <a:srgbClr val="0CC0DF"/>
                </a:solidFill>
                <a:latin typeface="Poppins"/>
                <a:ea typeface="Poppins"/>
                <a:cs typeface="Poppins"/>
                <a:sym typeface="Poppins"/>
              </a:rPr>
              <a:t> </a:t>
            </a:r>
            <a:r>
              <a:rPr lang="en-US" sz="2428" spc="-97">
                <a:solidFill>
                  <a:srgbClr val="FFFFFF"/>
                </a:solidFill>
                <a:latin typeface="Poppins"/>
                <a:ea typeface="Poppins"/>
                <a:cs typeface="Poppins"/>
                <a:sym typeface="Poppins"/>
              </a:rPr>
              <a:t>– Thickening and scarring of lung tissue, reducing elasticity and respiratory function.</a:t>
            </a:r>
          </a:p>
          <a:p>
            <a:pPr marL="524310" lvl="1" indent="-262155" algn="l">
              <a:lnSpc>
                <a:spcPts val="4298"/>
              </a:lnSpc>
              <a:buAutoNum type="arabicPeriod"/>
            </a:pPr>
            <a:r>
              <a:rPr lang="en-US" sz="2428" b="1" spc="-97">
                <a:solidFill>
                  <a:srgbClr val="5CE1E6"/>
                </a:solidFill>
                <a:latin typeface="Poppins Bold"/>
                <a:ea typeface="Poppins Bold"/>
                <a:cs typeface="Poppins Bold"/>
                <a:sym typeface="Poppins Bold"/>
              </a:rPr>
              <a:t>Pneumonia</a:t>
            </a:r>
            <a:r>
              <a:rPr lang="en-US" sz="2428" spc="-97">
                <a:solidFill>
                  <a:srgbClr val="5CE1E6"/>
                </a:solidFill>
                <a:latin typeface="Poppins"/>
                <a:ea typeface="Poppins"/>
                <a:cs typeface="Poppins"/>
                <a:sym typeface="Poppins"/>
              </a:rPr>
              <a:t> </a:t>
            </a:r>
            <a:r>
              <a:rPr lang="en-US" sz="2428" spc="-97">
                <a:solidFill>
                  <a:srgbClr val="FFFFFF"/>
                </a:solidFill>
                <a:latin typeface="Poppins"/>
                <a:ea typeface="Poppins"/>
                <a:cs typeface="Poppins"/>
                <a:sym typeface="Poppins"/>
              </a:rPr>
              <a:t>– Infection causing inflammation and fluid accumulation in the lungs.</a:t>
            </a:r>
          </a:p>
          <a:p>
            <a:pPr marL="524310" lvl="1" indent="-262155" algn="l">
              <a:lnSpc>
                <a:spcPts val="4298"/>
              </a:lnSpc>
              <a:buAutoNum type="arabicPeriod"/>
            </a:pPr>
            <a:r>
              <a:rPr lang="en-US" sz="2428" b="1" spc="-97">
                <a:solidFill>
                  <a:srgbClr val="FFDE59"/>
                </a:solidFill>
                <a:latin typeface="Poppins Bold"/>
                <a:ea typeface="Poppins Bold"/>
                <a:cs typeface="Poppins Bold"/>
                <a:sym typeface="Poppins Bold"/>
              </a:rPr>
              <a:t>Pneumothorax</a:t>
            </a:r>
            <a:r>
              <a:rPr lang="en-US" sz="2428" spc="-97">
                <a:solidFill>
                  <a:srgbClr val="FFDE59"/>
                </a:solidFill>
                <a:latin typeface="Poppins"/>
                <a:ea typeface="Poppins"/>
                <a:cs typeface="Poppins"/>
                <a:sym typeface="Poppins"/>
              </a:rPr>
              <a:t> </a:t>
            </a:r>
            <a:r>
              <a:rPr lang="en-US" sz="2428" spc="-97">
                <a:solidFill>
                  <a:srgbClr val="FFFFFF"/>
                </a:solidFill>
                <a:latin typeface="Poppins"/>
                <a:ea typeface="Poppins"/>
                <a:cs typeface="Poppins"/>
                <a:sym typeface="Poppins"/>
              </a:rPr>
              <a:t>– Presence of air in the pleural cavity causing lung collapse.</a:t>
            </a:r>
          </a:p>
          <a:p>
            <a:pPr algn="l">
              <a:lnSpc>
                <a:spcPts val="4298"/>
              </a:lnSpc>
            </a:pPr>
            <a:endParaRPr lang="en-US" sz="2428" spc="-97">
              <a:solidFill>
                <a:srgbClr val="FFFFFF"/>
              </a:solidFill>
              <a:latin typeface="Poppins"/>
              <a:ea typeface="Poppins"/>
              <a:cs typeface="Poppins"/>
              <a:sym typeface="Poppins"/>
            </a:endParaRPr>
          </a:p>
          <a:p>
            <a:pPr algn="l">
              <a:lnSpc>
                <a:spcPts val="2882"/>
              </a:lnSpc>
            </a:pPr>
            <a:endParaRPr lang="en-US" sz="2428" spc="-97">
              <a:solidFill>
                <a:srgbClr val="FFFFFF"/>
              </a:solidFill>
              <a:latin typeface="Poppins"/>
              <a:ea typeface="Poppins"/>
              <a:cs typeface="Poppins"/>
              <a:sym typeface="Poppins"/>
            </a:endParaRPr>
          </a:p>
          <a:p>
            <a:pPr algn="l">
              <a:lnSpc>
                <a:spcPts val="4298"/>
              </a:lnSpc>
            </a:pPr>
            <a:endParaRPr lang="en-US" sz="2428" spc="-97">
              <a:solidFill>
                <a:srgbClr val="FFFFFF"/>
              </a:solidFill>
              <a:latin typeface="Poppins"/>
              <a:ea typeface="Poppins"/>
              <a:cs typeface="Poppins"/>
              <a:sym typeface="Poppins"/>
            </a:endParaRPr>
          </a:p>
          <a:p>
            <a:pPr algn="l">
              <a:lnSpc>
                <a:spcPts val="4298"/>
              </a:lnSpc>
            </a:pPr>
            <a:endParaRPr lang="en-US" sz="2428" spc="-97">
              <a:solidFill>
                <a:srgbClr val="FFFFFF"/>
              </a:solidFill>
              <a:latin typeface="Poppins"/>
              <a:ea typeface="Poppins"/>
              <a:cs typeface="Poppins"/>
              <a:sym typeface="Poppins"/>
            </a:endParaRPr>
          </a:p>
        </p:txBody>
      </p:sp>
      <p:sp>
        <p:nvSpPr>
          <p:cNvPr id="6" name="TextBox 6"/>
          <p:cNvSpPr txBox="1"/>
          <p:nvPr/>
        </p:nvSpPr>
        <p:spPr>
          <a:xfrm>
            <a:off x="936989" y="7525066"/>
            <a:ext cx="19023860" cy="2837021"/>
          </a:xfrm>
          <a:prstGeom prst="rect">
            <a:avLst/>
          </a:prstGeom>
        </p:spPr>
        <p:txBody>
          <a:bodyPr lIns="0" tIns="0" rIns="0" bIns="0" rtlCol="0" anchor="t">
            <a:spAutoFit/>
          </a:bodyPr>
          <a:lstStyle/>
          <a:p>
            <a:pPr algn="just">
              <a:lnSpc>
                <a:spcPts val="3767"/>
              </a:lnSpc>
            </a:pPr>
            <a:r>
              <a:rPr lang="en-US" sz="2128" b="1" spc="-85">
                <a:solidFill>
                  <a:srgbClr val="5CE1E6"/>
                </a:solidFill>
                <a:latin typeface="Poppins Bold"/>
                <a:ea typeface="Poppins Bold"/>
                <a:cs typeface="Poppins Bold"/>
                <a:sym typeface="Poppins Bold"/>
              </a:rPr>
              <a:t>Standardization Process:</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Image Loading</a:t>
            </a:r>
            <a:r>
              <a:rPr lang="en-US" sz="2128" b="1" spc="-85">
                <a:solidFill>
                  <a:srgbClr val="FFFFFF"/>
                </a:solidFill>
                <a:latin typeface="Poppins Bold"/>
                <a:ea typeface="Poppins Bold"/>
                <a:cs typeface="Poppins Bold"/>
                <a:sym typeface="Poppins Bold"/>
              </a:rPr>
              <a:t>: Automatic format detection and handling</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Color Conversion</a:t>
            </a:r>
            <a:r>
              <a:rPr lang="en-US" sz="2128" b="1" spc="-85">
                <a:solidFill>
                  <a:srgbClr val="FFFFFF"/>
                </a:solidFill>
                <a:latin typeface="Poppins Bold"/>
                <a:ea typeface="Poppins Bold"/>
                <a:cs typeface="Poppins Bold"/>
                <a:sym typeface="Poppins Bold"/>
              </a:rPr>
              <a:t>: All images converted to grayscale</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Size Normalization</a:t>
            </a:r>
            <a:r>
              <a:rPr lang="en-US" sz="2128" b="1" spc="-85">
                <a:solidFill>
                  <a:srgbClr val="FFFFFF"/>
                </a:solidFill>
                <a:latin typeface="Poppins Bold"/>
                <a:ea typeface="Poppins Bold"/>
                <a:cs typeface="Poppins Bold"/>
                <a:sym typeface="Poppins Bold"/>
              </a:rPr>
              <a:t>: Fixed 256×256 pixel dimensions</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Directory Structure</a:t>
            </a:r>
            <a:r>
              <a:rPr lang="en-US" sz="2128" b="1" spc="-85">
                <a:solidFill>
                  <a:srgbClr val="FFFFFF"/>
                </a:solidFill>
                <a:latin typeface="Poppins Bold"/>
                <a:ea typeface="Poppins Bold"/>
                <a:cs typeface="Poppins Bold"/>
                <a:sym typeface="Poppins Bold"/>
              </a:rPr>
              <a:t>: Organized output for each condition</a:t>
            </a:r>
          </a:p>
          <a:p>
            <a:pPr algn="just">
              <a:lnSpc>
                <a:spcPts val="3767"/>
              </a:lnSpc>
              <a:spcBef>
                <a:spcPct val="0"/>
              </a:spcBef>
            </a:pPr>
            <a:endParaRPr lang="en-US" sz="2128" b="1" spc="-85">
              <a:solidFill>
                <a:srgbClr val="FFFFFF"/>
              </a:solidFill>
              <a:latin typeface="Poppins Bold"/>
              <a:ea typeface="Poppins Bold"/>
              <a:cs typeface="Poppins Bold"/>
              <a:sym typeface="Poppins Bold"/>
            </a:endParaRPr>
          </a:p>
        </p:txBody>
      </p:sp>
      <p:sp>
        <p:nvSpPr>
          <p:cNvPr id="7" name="TextBox 7"/>
          <p:cNvSpPr txBox="1"/>
          <p:nvPr/>
        </p:nvSpPr>
        <p:spPr>
          <a:xfrm>
            <a:off x="226513" y="76588"/>
            <a:ext cx="16917412" cy="952112"/>
          </a:xfrm>
          <a:prstGeom prst="rect">
            <a:avLst/>
          </a:prstGeom>
        </p:spPr>
        <p:txBody>
          <a:bodyPr lIns="0" tIns="0" rIns="0" bIns="0" rtlCol="0" anchor="t">
            <a:spAutoFit/>
          </a:bodyPr>
          <a:lstStyle/>
          <a:p>
            <a:pPr algn="ctr">
              <a:lnSpc>
                <a:spcPts val="7059"/>
              </a:lnSpc>
              <a:spcBef>
                <a:spcPct val="0"/>
              </a:spcBef>
            </a:pPr>
            <a:r>
              <a:rPr lang="en-US" sz="5693" b="1">
                <a:solidFill>
                  <a:srgbClr val="CB6CE6"/>
                </a:solidFill>
                <a:latin typeface="Poppins Bold"/>
                <a:ea typeface="Poppins Bold"/>
                <a:cs typeface="Poppins Bold"/>
                <a:sym typeface="Poppins Bold"/>
              </a:rPr>
              <a:t>1. IMAGE ACQUISITION AND STANDARDIZATION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91039" y="541602"/>
            <a:ext cx="14352054" cy="1847420"/>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2. IMAGE ENHANCEMENT </a:t>
            </a:r>
          </a:p>
          <a:p>
            <a:pPr algn="l">
              <a:lnSpc>
                <a:spcPts val="7059"/>
              </a:lnSpc>
            </a:pPr>
            <a:endParaRPr lang="en-US" sz="5693" b="1">
              <a:solidFill>
                <a:srgbClr val="CB6CE6"/>
              </a:solidFill>
              <a:latin typeface="Poppins Bold"/>
              <a:ea typeface="Poppins Bold"/>
              <a:cs typeface="Poppins Bold"/>
              <a:sym typeface="Poppins Bold"/>
            </a:endParaRPr>
          </a:p>
        </p:txBody>
      </p:sp>
      <p:sp>
        <p:nvSpPr>
          <p:cNvPr id="5" name="TextBox 5"/>
          <p:cNvSpPr txBox="1"/>
          <p:nvPr/>
        </p:nvSpPr>
        <p:spPr>
          <a:xfrm>
            <a:off x="701385" y="1360364"/>
            <a:ext cx="16715740" cy="5133934"/>
          </a:xfrm>
          <a:prstGeom prst="rect">
            <a:avLst/>
          </a:prstGeom>
        </p:spPr>
        <p:txBody>
          <a:bodyPr lIns="0" tIns="0" rIns="0" bIns="0" rtlCol="0" anchor="t">
            <a:spAutoFit/>
          </a:bodyPr>
          <a:lstStyle/>
          <a:p>
            <a:pPr marL="453392" lvl="1" indent="-226696" algn="l">
              <a:lnSpc>
                <a:spcPts val="3717"/>
              </a:lnSpc>
              <a:buFont typeface="Arial"/>
              <a:buChar char="•"/>
            </a:pPr>
            <a:r>
              <a:rPr lang="en-US" sz="2100" spc="-84">
                <a:solidFill>
                  <a:srgbClr val="FFFFFF"/>
                </a:solidFill>
                <a:latin typeface="Poppins"/>
                <a:ea typeface="Poppins"/>
                <a:cs typeface="Poppins"/>
                <a:sym typeface="Poppins"/>
              </a:rPr>
              <a:t>Image Enhancement Techniques used: </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Low-pass Filtering</a:t>
            </a:r>
            <a:r>
              <a:rPr lang="en-US" sz="2100" spc="-84">
                <a:solidFill>
                  <a:srgbClr val="FFFFFF"/>
                </a:solidFill>
                <a:latin typeface="Poppins"/>
                <a:ea typeface="Poppins"/>
                <a:cs typeface="Poppins"/>
                <a:sym typeface="Poppins"/>
              </a:rPr>
              <a:t>: 5×5 averaging for noise reduction</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High-pass Filtering</a:t>
            </a:r>
            <a:r>
              <a:rPr lang="en-US" sz="2100" spc="-84">
                <a:solidFill>
                  <a:srgbClr val="FFFFFF"/>
                </a:solidFill>
                <a:latin typeface="Poppins"/>
                <a:ea typeface="Poppins"/>
                <a:cs typeface="Poppins"/>
                <a:sym typeface="Poppins"/>
              </a:rPr>
              <a:t>: Sharpening kernel for edge enhancement</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Gaussian Smoothing</a:t>
            </a:r>
            <a:r>
              <a:rPr lang="en-US" sz="2100" spc="-84">
                <a:solidFill>
                  <a:srgbClr val="FFFFFF"/>
                </a:solidFill>
                <a:latin typeface="Poppins"/>
                <a:ea typeface="Poppins"/>
                <a:cs typeface="Poppins"/>
                <a:sym typeface="Poppins"/>
              </a:rPr>
              <a:t>: 7×7 kernel for gentle denoising</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Histogram Equalization</a:t>
            </a:r>
            <a:r>
              <a:rPr lang="en-US" sz="2100" spc="-84">
                <a:solidFill>
                  <a:srgbClr val="FFFFFF"/>
                </a:solidFill>
                <a:latin typeface="Poppins"/>
                <a:ea typeface="Poppins"/>
                <a:cs typeface="Poppins"/>
                <a:sym typeface="Poppins"/>
              </a:rPr>
              <a:t>: Global contrast enhancement</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CLAHE</a:t>
            </a:r>
            <a:r>
              <a:rPr lang="en-US" sz="2100" spc="-84">
                <a:solidFill>
                  <a:srgbClr val="FFFFFF"/>
                </a:solidFill>
                <a:latin typeface="Poppins"/>
                <a:ea typeface="Poppins"/>
                <a:cs typeface="Poppins"/>
                <a:sym typeface="Poppins"/>
              </a:rPr>
              <a:t>: Adaptive contrast with 8×8 tile grid</a:t>
            </a:r>
          </a:p>
          <a:p>
            <a:pPr marL="949962" lvl="2" indent="-316654" algn="l">
              <a:lnSpc>
                <a:spcPts val="3894"/>
              </a:lnSpc>
              <a:buFont typeface="Arial"/>
              <a:buChar char="⚬"/>
            </a:pPr>
            <a:r>
              <a:rPr lang="en-US" sz="2200" b="1" spc="-88">
                <a:solidFill>
                  <a:srgbClr val="FFFFFF"/>
                </a:solidFill>
                <a:latin typeface="Poppins Semi-Bold"/>
                <a:ea typeface="Poppins Semi-Bold"/>
                <a:cs typeface="Poppins Semi-Bold"/>
                <a:sym typeface="Poppins Semi-Bold"/>
              </a:rPr>
              <a:t>Sobel Edge Enhancement</a:t>
            </a:r>
            <a:r>
              <a:rPr lang="en-US" sz="2200" spc="-88">
                <a:solidFill>
                  <a:srgbClr val="FFFFFF"/>
                </a:solidFill>
                <a:latin typeface="Poppins"/>
                <a:ea typeface="Poppins"/>
                <a:cs typeface="Poppins"/>
                <a:sym typeface="Poppins"/>
              </a:rPr>
              <a:t>: Gradient magnitude fusion</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Prewitt Edge Enhancement</a:t>
            </a:r>
            <a:r>
              <a:rPr lang="en-US" sz="2100" spc="-84">
                <a:solidFill>
                  <a:srgbClr val="FFFFFF"/>
                </a:solidFill>
                <a:latin typeface="Poppins"/>
                <a:ea typeface="Poppins"/>
                <a:cs typeface="Poppins"/>
                <a:sym typeface="Poppins"/>
              </a:rPr>
              <a:t>: Alternative edge detection</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Frequency Domain Sharpening</a:t>
            </a:r>
            <a:r>
              <a:rPr lang="en-US" sz="2100" spc="-84">
                <a:solidFill>
                  <a:srgbClr val="FFFFFF"/>
                </a:solidFill>
                <a:latin typeface="Poppins"/>
                <a:ea typeface="Poppins"/>
                <a:cs typeface="Poppins"/>
                <a:sym typeface="Poppins"/>
              </a:rPr>
              <a:t>: High-frequency emphasis</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Laplacian Filtering</a:t>
            </a:r>
            <a:r>
              <a:rPr lang="en-US" sz="2100" spc="-84">
                <a:solidFill>
                  <a:srgbClr val="FFFFFF"/>
                </a:solidFill>
                <a:latin typeface="Poppins"/>
                <a:ea typeface="Poppins"/>
                <a:cs typeface="Poppins"/>
                <a:sym typeface="Poppins"/>
              </a:rPr>
              <a:t>: Second-order edge enhancement</a:t>
            </a:r>
          </a:p>
          <a:p>
            <a:pPr algn="l">
              <a:lnSpc>
                <a:spcPts val="3717"/>
              </a:lnSpc>
            </a:pPr>
            <a:endParaRPr lang="en-US" sz="2100" spc="-84">
              <a:solidFill>
                <a:srgbClr val="FFFFFF"/>
              </a:solidFill>
              <a:latin typeface="Poppins"/>
              <a:ea typeface="Poppins"/>
              <a:cs typeface="Poppins"/>
              <a:sym typeface="Poppins"/>
            </a:endParaRPr>
          </a:p>
        </p:txBody>
      </p:sp>
      <p:sp>
        <p:nvSpPr>
          <p:cNvPr id="6" name="TextBox 6"/>
          <p:cNvSpPr txBox="1"/>
          <p:nvPr/>
        </p:nvSpPr>
        <p:spPr>
          <a:xfrm>
            <a:off x="438376" y="6475248"/>
            <a:ext cx="17849624" cy="3178846"/>
          </a:xfrm>
          <a:prstGeom prst="rect">
            <a:avLst/>
          </a:prstGeom>
        </p:spPr>
        <p:txBody>
          <a:bodyPr lIns="0" tIns="0" rIns="0" bIns="0" rtlCol="0" anchor="t">
            <a:spAutoFit/>
          </a:bodyPr>
          <a:lstStyle/>
          <a:p>
            <a:pPr algn="l">
              <a:lnSpc>
                <a:spcPts val="2843"/>
              </a:lnSpc>
              <a:spcBef>
                <a:spcPct val="0"/>
              </a:spcBef>
            </a:pPr>
            <a:r>
              <a:rPr lang="en-US" sz="2293" b="1">
                <a:solidFill>
                  <a:srgbClr val="E2A9F1"/>
                </a:solidFill>
                <a:latin typeface="Poppins Bold"/>
                <a:ea typeface="Poppins Bold"/>
                <a:cs typeface="Poppins Bold"/>
                <a:sym typeface="Poppins Bold"/>
              </a:rPr>
              <a:t>Best technique out of these depends on what the user’s requirements are:</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If they want edge-refined images, they can go with Sobel or Prewitt. If they want contrast enhancement, they should use Histogram Equalization (H.E) or CLAHE.</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If the aim is noise reduction or smoothing, Low-pass filtering and Gaussian smoothing are effective choices since they suppress random noise and minor intensity fluctuations.</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For highlighting fine details or sharpening, High-pass filtering and Frequency Domain Sharpening are preferred as they boost high-frequency components, enhancing edges and textures.</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Laplacian filtering is best suited when the goal is precise edge localization, as it captures rapid intensity changes using second-order derivatives.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679070" y="2429549"/>
            <a:ext cx="2638628" cy="2653047"/>
          </a:xfrm>
          <a:custGeom>
            <a:avLst/>
            <a:gdLst/>
            <a:ahLst/>
            <a:cxnLst/>
            <a:rect l="l" t="t" r="r" b="b"/>
            <a:pathLst>
              <a:path w="2638628" h="2653047">
                <a:moveTo>
                  <a:pt x="0" y="0"/>
                </a:moveTo>
                <a:lnTo>
                  <a:pt x="2638628" y="0"/>
                </a:lnTo>
                <a:lnTo>
                  <a:pt x="2638628" y="2653047"/>
                </a:lnTo>
                <a:lnTo>
                  <a:pt x="0" y="2653047"/>
                </a:lnTo>
                <a:lnTo>
                  <a:pt x="0" y="0"/>
                </a:lnTo>
                <a:close/>
              </a:path>
            </a:pathLst>
          </a:custGeom>
          <a:blipFill>
            <a:blip r:embed="rId8"/>
            <a:stretch>
              <a:fillRect/>
            </a:stretch>
          </a:blipFill>
        </p:spPr>
      </p:sp>
      <p:sp>
        <p:nvSpPr>
          <p:cNvPr id="6" name="Freeform 6"/>
          <p:cNvSpPr/>
          <p:nvPr/>
        </p:nvSpPr>
        <p:spPr>
          <a:xfrm>
            <a:off x="6452744" y="2423070"/>
            <a:ext cx="2631006" cy="2659526"/>
          </a:xfrm>
          <a:custGeom>
            <a:avLst/>
            <a:gdLst/>
            <a:ahLst/>
            <a:cxnLst/>
            <a:rect l="l" t="t" r="r" b="b"/>
            <a:pathLst>
              <a:path w="2631006" h="2659526">
                <a:moveTo>
                  <a:pt x="0" y="0"/>
                </a:moveTo>
                <a:lnTo>
                  <a:pt x="2631005" y="0"/>
                </a:lnTo>
                <a:lnTo>
                  <a:pt x="2631005" y="2659526"/>
                </a:lnTo>
                <a:lnTo>
                  <a:pt x="0" y="2659526"/>
                </a:lnTo>
                <a:lnTo>
                  <a:pt x="0" y="0"/>
                </a:lnTo>
                <a:close/>
              </a:path>
            </a:pathLst>
          </a:custGeom>
          <a:blipFill>
            <a:blip r:embed="rId9"/>
            <a:stretch>
              <a:fillRect/>
            </a:stretch>
          </a:blipFill>
        </p:spPr>
      </p:sp>
      <p:sp>
        <p:nvSpPr>
          <p:cNvPr id="7" name="Freeform 7"/>
          <p:cNvSpPr/>
          <p:nvPr/>
        </p:nvSpPr>
        <p:spPr>
          <a:xfrm>
            <a:off x="9322224" y="2368073"/>
            <a:ext cx="2714523" cy="2714523"/>
          </a:xfrm>
          <a:custGeom>
            <a:avLst/>
            <a:gdLst/>
            <a:ahLst/>
            <a:cxnLst/>
            <a:rect l="l" t="t" r="r" b="b"/>
            <a:pathLst>
              <a:path w="2714523" h="2714523">
                <a:moveTo>
                  <a:pt x="0" y="0"/>
                </a:moveTo>
                <a:lnTo>
                  <a:pt x="2714523" y="0"/>
                </a:lnTo>
                <a:lnTo>
                  <a:pt x="2714523" y="2714523"/>
                </a:lnTo>
                <a:lnTo>
                  <a:pt x="0" y="2714523"/>
                </a:lnTo>
                <a:lnTo>
                  <a:pt x="0" y="0"/>
                </a:lnTo>
                <a:close/>
              </a:path>
            </a:pathLst>
          </a:custGeom>
          <a:blipFill>
            <a:blip r:embed="rId10"/>
            <a:stretch>
              <a:fillRect/>
            </a:stretch>
          </a:blipFill>
        </p:spPr>
      </p:sp>
      <p:sp>
        <p:nvSpPr>
          <p:cNvPr id="8" name="Freeform 8"/>
          <p:cNvSpPr/>
          <p:nvPr/>
        </p:nvSpPr>
        <p:spPr>
          <a:xfrm>
            <a:off x="12274872" y="2285409"/>
            <a:ext cx="2804686" cy="2797187"/>
          </a:xfrm>
          <a:custGeom>
            <a:avLst/>
            <a:gdLst/>
            <a:ahLst/>
            <a:cxnLst/>
            <a:rect l="l" t="t" r="r" b="b"/>
            <a:pathLst>
              <a:path w="2804686" h="2797187">
                <a:moveTo>
                  <a:pt x="0" y="0"/>
                </a:moveTo>
                <a:lnTo>
                  <a:pt x="2804686" y="0"/>
                </a:lnTo>
                <a:lnTo>
                  <a:pt x="2804686" y="2797187"/>
                </a:lnTo>
                <a:lnTo>
                  <a:pt x="0" y="2797187"/>
                </a:lnTo>
                <a:lnTo>
                  <a:pt x="0" y="0"/>
                </a:lnTo>
                <a:close/>
              </a:path>
            </a:pathLst>
          </a:custGeom>
          <a:blipFill>
            <a:blip r:embed="rId11"/>
            <a:stretch>
              <a:fillRect/>
            </a:stretch>
          </a:blipFill>
        </p:spPr>
      </p:sp>
      <p:sp>
        <p:nvSpPr>
          <p:cNvPr id="9" name="Freeform 9"/>
          <p:cNvSpPr/>
          <p:nvPr/>
        </p:nvSpPr>
        <p:spPr>
          <a:xfrm>
            <a:off x="3679070" y="5598420"/>
            <a:ext cx="2699096" cy="2691841"/>
          </a:xfrm>
          <a:custGeom>
            <a:avLst/>
            <a:gdLst/>
            <a:ahLst/>
            <a:cxnLst/>
            <a:rect l="l" t="t" r="r" b="b"/>
            <a:pathLst>
              <a:path w="2699096" h="2691841">
                <a:moveTo>
                  <a:pt x="0" y="0"/>
                </a:moveTo>
                <a:lnTo>
                  <a:pt x="2699097" y="0"/>
                </a:lnTo>
                <a:lnTo>
                  <a:pt x="2699097" y="2691840"/>
                </a:lnTo>
                <a:lnTo>
                  <a:pt x="0" y="2691840"/>
                </a:lnTo>
                <a:lnTo>
                  <a:pt x="0" y="0"/>
                </a:lnTo>
                <a:close/>
              </a:path>
            </a:pathLst>
          </a:custGeom>
          <a:blipFill>
            <a:blip r:embed="rId12"/>
            <a:stretch>
              <a:fillRect/>
            </a:stretch>
          </a:blipFill>
        </p:spPr>
      </p:sp>
      <p:sp>
        <p:nvSpPr>
          <p:cNvPr id="10" name="Freeform 10"/>
          <p:cNvSpPr/>
          <p:nvPr/>
        </p:nvSpPr>
        <p:spPr>
          <a:xfrm>
            <a:off x="6552861" y="5598420"/>
            <a:ext cx="2691841" cy="2691841"/>
          </a:xfrm>
          <a:custGeom>
            <a:avLst/>
            <a:gdLst/>
            <a:ahLst/>
            <a:cxnLst/>
            <a:rect l="l" t="t" r="r" b="b"/>
            <a:pathLst>
              <a:path w="2691841" h="2691841">
                <a:moveTo>
                  <a:pt x="0" y="0"/>
                </a:moveTo>
                <a:lnTo>
                  <a:pt x="2691840" y="0"/>
                </a:lnTo>
                <a:lnTo>
                  <a:pt x="2691840" y="2691840"/>
                </a:lnTo>
                <a:lnTo>
                  <a:pt x="0" y="2691840"/>
                </a:lnTo>
                <a:lnTo>
                  <a:pt x="0" y="0"/>
                </a:lnTo>
                <a:close/>
              </a:path>
            </a:pathLst>
          </a:custGeom>
          <a:blipFill>
            <a:blip r:embed="rId13"/>
            <a:stretch>
              <a:fillRect/>
            </a:stretch>
          </a:blipFill>
        </p:spPr>
      </p:sp>
      <p:sp>
        <p:nvSpPr>
          <p:cNvPr id="11" name="Freeform 11"/>
          <p:cNvSpPr/>
          <p:nvPr/>
        </p:nvSpPr>
        <p:spPr>
          <a:xfrm>
            <a:off x="9416151" y="5586716"/>
            <a:ext cx="2707891" cy="2715249"/>
          </a:xfrm>
          <a:custGeom>
            <a:avLst/>
            <a:gdLst/>
            <a:ahLst/>
            <a:cxnLst/>
            <a:rect l="l" t="t" r="r" b="b"/>
            <a:pathLst>
              <a:path w="2707891" h="2715249">
                <a:moveTo>
                  <a:pt x="0" y="0"/>
                </a:moveTo>
                <a:lnTo>
                  <a:pt x="2707891" y="0"/>
                </a:lnTo>
                <a:lnTo>
                  <a:pt x="2707891" y="2715249"/>
                </a:lnTo>
                <a:lnTo>
                  <a:pt x="0" y="2715249"/>
                </a:lnTo>
                <a:lnTo>
                  <a:pt x="0" y="0"/>
                </a:lnTo>
                <a:close/>
              </a:path>
            </a:pathLst>
          </a:custGeom>
          <a:blipFill>
            <a:blip r:embed="rId14"/>
            <a:stretch>
              <a:fillRect/>
            </a:stretch>
          </a:blipFill>
        </p:spPr>
      </p:sp>
      <p:sp>
        <p:nvSpPr>
          <p:cNvPr id="12" name="Freeform 12"/>
          <p:cNvSpPr/>
          <p:nvPr/>
        </p:nvSpPr>
        <p:spPr>
          <a:xfrm>
            <a:off x="12308079" y="5472845"/>
            <a:ext cx="2809780" cy="2817415"/>
          </a:xfrm>
          <a:custGeom>
            <a:avLst/>
            <a:gdLst/>
            <a:ahLst/>
            <a:cxnLst/>
            <a:rect l="l" t="t" r="r" b="b"/>
            <a:pathLst>
              <a:path w="2809780" h="2817415">
                <a:moveTo>
                  <a:pt x="0" y="0"/>
                </a:moveTo>
                <a:lnTo>
                  <a:pt x="2809780" y="0"/>
                </a:lnTo>
                <a:lnTo>
                  <a:pt x="2809780" y="2817415"/>
                </a:lnTo>
                <a:lnTo>
                  <a:pt x="0" y="2817415"/>
                </a:lnTo>
                <a:lnTo>
                  <a:pt x="0" y="0"/>
                </a:lnTo>
                <a:close/>
              </a:path>
            </a:pathLst>
          </a:custGeom>
          <a:blipFill>
            <a:blip r:embed="rId15"/>
            <a:stretch>
              <a:fillRect/>
            </a:stretch>
          </a:blipFill>
        </p:spPr>
      </p:sp>
      <p:sp>
        <p:nvSpPr>
          <p:cNvPr id="13" name="Freeform 13"/>
          <p:cNvSpPr/>
          <p:nvPr/>
        </p:nvSpPr>
        <p:spPr>
          <a:xfrm>
            <a:off x="15298834" y="5543449"/>
            <a:ext cx="2758516" cy="2758516"/>
          </a:xfrm>
          <a:custGeom>
            <a:avLst/>
            <a:gdLst/>
            <a:ahLst/>
            <a:cxnLst/>
            <a:rect l="l" t="t" r="r" b="b"/>
            <a:pathLst>
              <a:path w="2758516" h="2758516">
                <a:moveTo>
                  <a:pt x="0" y="0"/>
                </a:moveTo>
                <a:lnTo>
                  <a:pt x="2758516" y="0"/>
                </a:lnTo>
                <a:lnTo>
                  <a:pt x="2758516" y="2758516"/>
                </a:lnTo>
                <a:lnTo>
                  <a:pt x="0" y="2758516"/>
                </a:lnTo>
                <a:lnTo>
                  <a:pt x="0" y="0"/>
                </a:lnTo>
                <a:close/>
              </a:path>
            </a:pathLst>
          </a:custGeom>
          <a:blipFill>
            <a:blip r:embed="rId16"/>
            <a:stretch>
              <a:fillRect/>
            </a:stretch>
          </a:blipFill>
        </p:spPr>
      </p:sp>
      <p:sp>
        <p:nvSpPr>
          <p:cNvPr id="14" name="Freeform 14"/>
          <p:cNvSpPr/>
          <p:nvPr/>
        </p:nvSpPr>
        <p:spPr>
          <a:xfrm>
            <a:off x="494658" y="2461304"/>
            <a:ext cx="2667464" cy="2696617"/>
          </a:xfrm>
          <a:custGeom>
            <a:avLst/>
            <a:gdLst/>
            <a:ahLst/>
            <a:cxnLst/>
            <a:rect l="l" t="t" r="r" b="b"/>
            <a:pathLst>
              <a:path w="2667464" h="2696617">
                <a:moveTo>
                  <a:pt x="0" y="0"/>
                </a:moveTo>
                <a:lnTo>
                  <a:pt x="2667464" y="0"/>
                </a:lnTo>
                <a:lnTo>
                  <a:pt x="2667464" y="2696617"/>
                </a:lnTo>
                <a:lnTo>
                  <a:pt x="0" y="2696617"/>
                </a:lnTo>
                <a:lnTo>
                  <a:pt x="0" y="0"/>
                </a:lnTo>
                <a:close/>
              </a:path>
            </a:pathLst>
          </a:custGeom>
          <a:blipFill>
            <a:blip r:embed="rId17"/>
            <a:stretch>
              <a:fillRect/>
            </a:stretch>
          </a:blipFill>
        </p:spPr>
      </p:sp>
      <p:sp>
        <p:nvSpPr>
          <p:cNvPr id="15" name="TextBox 15"/>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2. IMAGE ENHANCEMENT </a:t>
            </a:r>
          </a:p>
        </p:txBody>
      </p:sp>
      <p:sp>
        <p:nvSpPr>
          <p:cNvPr id="16" name="TextBox 16"/>
          <p:cNvSpPr txBox="1"/>
          <p:nvPr/>
        </p:nvSpPr>
        <p:spPr>
          <a:xfrm>
            <a:off x="476925" y="1687404"/>
            <a:ext cx="13880117" cy="461595"/>
          </a:xfrm>
          <a:prstGeom prst="rect">
            <a:avLst/>
          </a:prstGeom>
        </p:spPr>
        <p:txBody>
          <a:bodyPr lIns="0" tIns="0" rIns="0" bIns="0" rtlCol="0" anchor="t">
            <a:spAutoFit/>
          </a:bodyPr>
          <a:lstStyle/>
          <a:p>
            <a:pPr algn="ctr">
              <a:lnSpc>
                <a:spcPts val="3587"/>
              </a:lnSpc>
              <a:spcBef>
                <a:spcPct val="0"/>
              </a:spcBef>
            </a:pPr>
            <a:r>
              <a:rPr lang="en-US" sz="2893">
                <a:solidFill>
                  <a:srgbClr val="CB6CE6"/>
                </a:solidFill>
                <a:latin typeface="Poppins"/>
                <a:ea typeface="Poppins"/>
                <a:cs typeface="Poppins"/>
                <a:sym typeface="Poppins"/>
              </a:rPr>
              <a:t>Given below are examples for</a:t>
            </a:r>
            <a:r>
              <a:rPr lang="en-US" sz="2893" b="1">
                <a:solidFill>
                  <a:srgbClr val="CB6CE6"/>
                </a:solidFill>
                <a:latin typeface="Poppins Bold"/>
                <a:ea typeface="Poppins Bold"/>
                <a:cs typeface="Poppins Bold"/>
                <a:sym typeface="Poppins Bold"/>
              </a:rPr>
              <a:t> Pnemonia disease’s </a:t>
            </a:r>
            <a:r>
              <a:rPr lang="en-US" sz="2893">
                <a:solidFill>
                  <a:srgbClr val="CB6CE6"/>
                </a:solidFill>
                <a:latin typeface="Poppins"/>
                <a:ea typeface="Poppins"/>
                <a:cs typeface="Poppins"/>
                <a:sym typeface="Poppins"/>
              </a:rPr>
              <a:t>correspondoing images:</a:t>
            </a:r>
          </a:p>
        </p:txBody>
      </p:sp>
      <p:sp>
        <p:nvSpPr>
          <p:cNvPr id="17" name="TextBox 17"/>
          <p:cNvSpPr txBox="1"/>
          <p:nvPr/>
        </p:nvSpPr>
        <p:spPr>
          <a:xfrm>
            <a:off x="3679070" y="5273096"/>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Low pass filtered image</a:t>
            </a:r>
          </a:p>
        </p:txBody>
      </p:sp>
      <p:sp>
        <p:nvSpPr>
          <p:cNvPr id="18" name="TextBox 18"/>
          <p:cNvSpPr txBox="1"/>
          <p:nvPr/>
        </p:nvSpPr>
        <p:spPr>
          <a:xfrm>
            <a:off x="12357901" y="8404560"/>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F.D. Sharpened image</a:t>
            </a:r>
          </a:p>
        </p:txBody>
      </p:sp>
      <p:sp>
        <p:nvSpPr>
          <p:cNvPr id="19" name="TextBox 19"/>
          <p:cNvSpPr txBox="1"/>
          <p:nvPr/>
        </p:nvSpPr>
        <p:spPr>
          <a:xfrm>
            <a:off x="9636244" y="8457685"/>
            <a:ext cx="2638628" cy="506341"/>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Prewitt Edge enhanced image</a:t>
            </a:r>
          </a:p>
        </p:txBody>
      </p:sp>
      <p:sp>
        <p:nvSpPr>
          <p:cNvPr id="20" name="TextBox 20"/>
          <p:cNvSpPr txBox="1"/>
          <p:nvPr/>
        </p:nvSpPr>
        <p:spPr>
          <a:xfrm>
            <a:off x="6552861" y="8366460"/>
            <a:ext cx="2638628" cy="506341"/>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Sobel Edge enhanced image</a:t>
            </a:r>
          </a:p>
        </p:txBody>
      </p:sp>
      <p:sp>
        <p:nvSpPr>
          <p:cNvPr id="21" name="TextBox 21"/>
          <p:cNvSpPr txBox="1"/>
          <p:nvPr/>
        </p:nvSpPr>
        <p:spPr>
          <a:xfrm>
            <a:off x="3709304" y="8337885"/>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CLHAE image</a:t>
            </a:r>
          </a:p>
        </p:txBody>
      </p:sp>
      <p:sp>
        <p:nvSpPr>
          <p:cNvPr id="22" name="TextBox 22"/>
          <p:cNvSpPr txBox="1"/>
          <p:nvPr/>
        </p:nvSpPr>
        <p:spPr>
          <a:xfrm>
            <a:off x="12440930" y="5138871"/>
            <a:ext cx="3102514"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Histogram Equalized image</a:t>
            </a:r>
          </a:p>
        </p:txBody>
      </p:sp>
      <p:sp>
        <p:nvSpPr>
          <p:cNvPr id="23" name="TextBox 23"/>
          <p:cNvSpPr txBox="1"/>
          <p:nvPr/>
        </p:nvSpPr>
        <p:spPr>
          <a:xfrm>
            <a:off x="9360171" y="5248547"/>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Smoothed image</a:t>
            </a:r>
          </a:p>
        </p:txBody>
      </p:sp>
      <p:sp>
        <p:nvSpPr>
          <p:cNvPr id="24" name="TextBox 24"/>
          <p:cNvSpPr txBox="1"/>
          <p:nvPr/>
        </p:nvSpPr>
        <p:spPr>
          <a:xfrm>
            <a:off x="6552861" y="5248547"/>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High pass filtered image</a:t>
            </a:r>
          </a:p>
        </p:txBody>
      </p:sp>
      <p:sp>
        <p:nvSpPr>
          <p:cNvPr id="25" name="TextBox 25"/>
          <p:cNvSpPr txBox="1"/>
          <p:nvPr/>
        </p:nvSpPr>
        <p:spPr>
          <a:xfrm>
            <a:off x="15243093" y="8461732"/>
            <a:ext cx="2638628" cy="754033"/>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Spatial filtered(Laplacian) image</a:t>
            </a:r>
          </a:p>
        </p:txBody>
      </p:sp>
      <p:sp>
        <p:nvSpPr>
          <p:cNvPr id="26" name="TextBox 26"/>
          <p:cNvSpPr txBox="1"/>
          <p:nvPr/>
        </p:nvSpPr>
        <p:spPr>
          <a:xfrm>
            <a:off x="339930" y="5328067"/>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Original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2615</Words>
  <Application>Microsoft Office PowerPoint</Application>
  <PresentationFormat>Custom</PresentationFormat>
  <Paragraphs>252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Poppins Bold</vt:lpstr>
      <vt:lpstr>Calibri</vt:lpstr>
      <vt:lpstr>Arial</vt:lpstr>
      <vt:lpstr>Poppins</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PC2_PPT</dc:title>
  <cp:lastModifiedBy>IMT2022083 Tanay Nagarkar</cp:lastModifiedBy>
  <cp:revision>2</cp:revision>
  <dcterms:created xsi:type="dcterms:W3CDTF">2006-08-16T00:00:00Z</dcterms:created>
  <dcterms:modified xsi:type="dcterms:W3CDTF">2025-11-03T18:07:06Z</dcterms:modified>
  <dc:identifier>DAG3dosLSbw</dc:identifier>
</cp:coreProperties>
</file>